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56" name="Shape 2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70" name="Shape 2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86" name="Shape 2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rPr lang="bg-BG"/>
              <a:t>Exceptionally useful, interesting, and inspiring 4 days dedicated to ESL methodology and led by the wonderful Hilda Terlemezyan! Thank you &lt;3</a:t>
            </a:r>
          </a:p>
        </p:txBody>
      </p:sp>
      <p:sp>
        <p:nvSpPr>
          <p:cNvPr id="313" name="Shape 3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328" name="Shape 3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342" name="Shape 3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355" name="Shape 3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367" name="Shape 3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1" name="Shape 11"/>
        <p:cNvGrpSpPr/>
        <p:nvPr/>
      </p:nvGrpSpPr>
      <p:grpSpPr>
        <a:xfrm>
          <a:off x="0" y="0"/>
          <a:ext cx="0" cy="0"/>
          <a:chOff x="0" y="0"/>
          <a:chExt cx="0" cy="0"/>
        </a:xfrm>
      </p:grpSpPr>
      <p:sp>
        <p:nvSpPr>
          <p:cNvPr id="12" name="Shape 12"/>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3" name="Shape 13"/>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bg-B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0" name="Shape 70"/>
          <p:cNvSpPr txBox="1"/>
          <p:nvPr>
            <p:ph idx="1" type="body"/>
          </p:nvPr>
        </p:nvSpPr>
        <p:spPr>
          <a:xfrm rot="5400000">
            <a:off x="3920331" y="-1256506"/>
            <a:ext cx="4351338" cy="105156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90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6" name="Shape 76"/>
          <p:cNvSpPr txBox="1"/>
          <p:nvPr>
            <p:ph idx="1" type="body"/>
          </p:nvPr>
        </p:nvSpPr>
        <p:spPr>
          <a:xfrm rot="5400000">
            <a:off x="1799431" y="-596106"/>
            <a:ext cx="5811838" cy="77343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831850" y="1709738"/>
            <a:ext cx="10515600"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9" name="Shape 19"/>
          <p:cNvSpPr txBox="1"/>
          <p:nvPr>
            <p:ph idx="1" type="body"/>
          </p:nvPr>
        </p:nvSpPr>
        <p:spPr>
          <a:xfrm>
            <a:off x="831850" y="4589463"/>
            <a:ext cx="10515600" cy="1500187"/>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0" name="Shape 20"/>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3" name="Shape 23"/>
        <p:cNvGrpSpPr/>
        <p:nvPr/>
      </p:nvGrpSpPr>
      <p:grpSpPr>
        <a:xfrm>
          <a:off x="0" y="0"/>
          <a:ext cx="0" cy="0"/>
          <a:chOff x="0" y="0"/>
          <a:chExt cx="0" cy="0"/>
        </a:xfrm>
      </p:grpSpPr>
      <p:sp>
        <p:nvSpPr>
          <p:cNvPr id="24" name="Shape 24"/>
          <p:cNvSpPr txBox="1"/>
          <p:nvPr>
            <p:ph type="ctrTitle"/>
          </p:nvPr>
        </p:nvSpPr>
        <p:spPr>
          <a:xfrm>
            <a:off x="1524000" y="1122363"/>
            <a:ext cx="9144000" cy="2387600"/>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25" name="Shape 25"/>
          <p:cNvSpPr txBox="1"/>
          <p:nvPr>
            <p:ph idx="1" type="subTitle"/>
          </p:nvPr>
        </p:nvSpPr>
        <p:spPr>
          <a:xfrm>
            <a:off x="1524000" y="3602038"/>
            <a:ext cx="9144000" cy="1655762"/>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Shape 2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1" name="Shape 31"/>
          <p:cNvSpPr txBox="1"/>
          <p:nvPr>
            <p:ph idx="1" type="body"/>
          </p:nvPr>
        </p:nvSpPr>
        <p:spPr>
          <a:xfrm>
            <a:off x="838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6172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839788"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8" name="Shape 38"/>
          <p:cNvSpPr txBox="1"/>
          <p:nvPr>
            <p:ph idx="1" type="body"/>
          </p:nvPr>
        </p:nvSpPr>
        <p:spPr>
          <a:xfrm>
            <a:off x="839788" y="1681163"/>
            <a:ext cx="51577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839788" y="2505075"/>
            <a:ext cx="5157787"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6172200" y="1681163"/>
            <a:ext cx="5183188"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6172200" y="2505075"/>
            <a:ext cx="5183188"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47" name="Shape 4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56" name="Shape 56"/>
          <p:cNvSpPr txBox="1"/>
          <p:nvPr>
            <p:ph idx="1" type="body"/>
          </p:nvPr>
        </p:nvSpPr>
        <p:spPr>
          <a:xfrm>
            <a:off x="5183188" y="987425"/>
            <a:ext cx="6172200" cy="4873625"/>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63" name="Shape 63"/>
          <p:cNvSpPr/>
          <p:nvPr>
            <p:ph idx="2" type="pic"/>
          </p:nvPr>
        </p:nvSpPr>
        <p:spPr>
          <a:xfrm>
            <a:off x="5183188" y="987425"/>
            <a:ext cx="6172200" cy="4873625"/>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lang="bg-B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 name="Shape 7"/>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None/>
            </a:pPr>
            <a:fld id="{00000000-1234-1234-1234-123412341234}" type="slidenum">
              <a:rPr b="0" i="0" lang="bg-B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6.jpg"/><Relationship Id="rId7" Type="http://schemas.openxmlformats.org/officeDocument/2006/relationships/image" Target="../media/image3.jpg"/><Relationship Id="rId8" Type="http://schemas.openxmlformats.org/officeDocument/2006/relationships/image" Target="../media/image9.jpg"/></Relationships>
</file>

<file path=ppt/slides/_rels/slide11.xml.rels><?xml version="1.0" encoding="UTF-8" standalone="yes"?><Relationships xmlns="http://schemas.openxmlformats.org/package/2006/relationships"><Relationship Id="rId10"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25.jpg"/><Relationship Id="rId7" Type="http://schemas.openxmlformats.org/officeDocument/2006/relationships/image" Target="../media/image31.jpg"/><Relationship Id="rId8"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29.jpg"/><Relationship Id="rId8"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4.png"/><Relationship Id="rId9" Type="http://schemas.openxmlformats.org/officeDocument/2006/relationships/image" Target="../media/image9.jp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35.jpg"/><Relationship Id="rId8"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4.png"/><Relationship Id="rId9" Type="http://schemas.openxmlformats.org/officeDocument/2006/relationships/image" Target="../media/image9.jp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33.jpg"/><Relationship Id="rId8"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3.jpg"/><Relationship Id="rId8" Type="http://schemas.openxmlformats.org/officeDocument/2006/relationships/image" Target="../media/image9.jpg"/></Relationships>
</file>

<file path=ppt/slides/_rels/slide3.xml.rels><?xml version="1.0" encoding="UTF-8" standalone="yes"?><Relationships xmlns="http://schemas.openxmlformats.org/package/2006/relationships"><Relationship Id="rId20" Type="http://schemas.openxmlformats.org/officeDocument/2006/relationships/hyperlink" Target="https://zaednovchas.bg/" TargetMode="External"/><Relationship Id="rId11" Type="http://schemas.openxmlformats.org/officeDocument/2006/relationships/image" Target="../media/image17.png"/><Relationship Id="rId10" Type="http://schemas.openxmlformats.org/officeDocument/2006/relationships/image" Target="../media/image12.png"/><Relationship Id="rId21" Type="http://schemas.openxmlformats.org/officeDocument/2006/relationships/image" Target="../media/image27.jpg"/><Relationship Id="rId13" Type="http://schemas.openxmlformats.org/officeDocument/2006/relationships/image" Target="../media/image19.png"/><Relationship Id="rId12" Type="http://schemas.openxmlformats.org/officeDocument/2006/relationships/hyperlink" Target="http://teachforromania.org/"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hyperlink" Target="http://www.teachforaustria.at/" TargetMode="External"/><Relationship Id="rId15" Type="http://schemas.openxmlformats.org/officeDocument/2006/relationships/image" Target="../media/image20.png"/><Relationship Id="rId14" Type="http://schemas.openxmlformats.org/officeDocument/2006/relationships/image" Target="../media/image18.jpg"/><Relationship Id="rId17" Type="http://schemas.openxmlformats.org/officeDocument/2006/relationships/image" Target="../media/image36.png"/><Relationship Id="rId16" Type="http://schemas.openxmlformats.org/officeDocument/2006/relationships/image" Target="../media/image22.jpg"/><Relationship Id="rId5" Type="http://schemas.openxmlformats.org/officeDocument/2006/relationships/image" Target="../media/image11.png"/><Relationship Id="rId19" Type="http://schemas.openxmlformats.org/officeDocument/2006/relationships/image" Target="../media/image6.png"/><Relationship Id="rId6" Type="http://schemas.openxmlformats.org/officeDocument/2006/relationships/image" Target="../media/image15.png"/><Relationship Id="rId18" Type="http://schemas.openxmlformats.org/officeDocument/2006/relationships/image" Target="../media/image7.png"/><Relationship Id="rId7" Type="http://schemas.openxmlformats.org/officeDocument/2006/relationships/image" Target="../media/image13.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3.jpg"/><Relationship Id="rId8"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3.jpg"/><Relationship Id="rId7"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3.jpg"/><Relationship Id="rId7" Type="http://schemas.openxmlformats.org/officeDocument/2006/relationships/image" Target="../media/image9.jpg"/></Relationships>
</file>

<file path=ppt/slides/_rels/slide7.xml.rels><?xml version="1.0" encoding="UTF-8" standalone="yes"?><Relationships xmlns="http://schemas.openxmlformats.org/package/2006/relationships"><Relationship Id="rId10"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3.jp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36.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6.png"/><Relationship Id="rId7"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chemeClr val="dk1"/>
              </a:solidFill>
              <a:latin typeface="Calibri"/>
              <a:ea typeface="Calibri"/>
              <a:cs typeface="Calibri"/>
              <a:sym typeface="Calibri"/>
            </a:endParaRPr>
          </a:p>
        </p:txBody>
      </p:sp>
      <p:sp>
        <p:nvSpPr>
          <p:cNvPr id="85" name="Shape 85"/>
          <p:cNvSpPr txBox="1"/>
          <p:nvPr>
            <p:ph type="title"/>
          </p:nvPr>
        </p:nvSpPr>
        <p:spPr>
          <a:xfrm>
            <a:off x="1156758" y="581562"/>
            <a:ext cx="9726084" cy="981075"/>
          </a:xfrm>
          <a:prstGeom prst="rect">
            <a:avLst/>
          </a:prstGeom>
          <a:noFill/>
          <a:ln>
            <a:noFill/>
          </a:ln>
        </p:spPr>
        <p:txBody>
          <a:bodyPr anchorCtr="0" anchor="ctr" bIns="45700" lIns="91425" rIns="91425" wrap="square" tIns="45700">
            <a:noAutofit/>
          </a:bodyPr>
          <a:lstStyle/>
          <a:p>
            <a:pPr indent="-228600" lvl="0" marL="0" marR="0" rtl="0" algn="ctr">
              <a:lnSpc>
                <a:spcPct val="90000"/>
              </a:lnSpc>
              <a:spcBef>
                <a:spcPts val="0"/>
              </a:spcBef>
              <a:buClr>
                <a:srgbClr val="7F7F7F"/>
              </a:buClr>
              <a:buSzPts val="3600"/>
              <a:buFont typeface="Open Sans"/>
              <a:buNone/>
            </a:pPr>
            <a:r>
              <a:rPr b="1" lang="bg-BG" sz="3600">
                <a:solidFill>
                  <a:srgbClr val="7F7F7F"/>
                </a:solidFill>
                <a:latin typeface="Open Sans"/>
                <a:ea typeface="Open Sans"/>
                <a:cs typeface="Open Sans"/>
                <a:sym typeface="Open Sans"/>
              </a:rPr>
              <a:t>A New Way for New Talents in Teaching</a:t>
            </a:r>
            <a:r>
              <a:rPr b="1" i="0" lang="bg-BG" sz="3600" u="none" cap="none" strike="noStrike">
                <a:solidFill>
                  <a:srgbClr val="7F7F7F"/>
                </a:solidFill>
                <a:latin typeface="Open Sans"/>
                <a:ea typeface="Open Sans"/>
                <a:cs typeface="Open Sans"/>
                <a:sym typeface="Open Sans"/>
              </a:rPr>
              <a:t>: </a:t>
            </a:r>
            <a:br>
              <a:rPr b="1" i="0" lang="bg-BG" sz="3600" u="none" cap="none" strike="noStrike">
                <a:solidFill>
                  <a:srgbClr val="7F7F7F"/>
                </a:solidFill>
                <a:latin typeface="Open Sans"/>
                <a:ea typeface="Open Sans"/>
                <a:cs typeface="Open Sans"/>
                <a:sym typeface="Open Sans"/>
              </a:rPr>
            </a:br>
            <a:r>
              <a:rPr i="0" lang="bg-BG" sz="3600" u="none" cap="none" strike="noStrike">
                <a:solidFill>
                  <a:srgbClr val="7F7F7F"/>
                </a:solidFill>
                <a:latin typeface="Open Sans"/>
                <a:ea typeface="Open Sans"/>
                <a:cs typeface="Open Sans"/>
                <a:sym typeface="Open Sans"/>
              </a:rPr>
              <a:t>Accomplishments</a:t>
            </a:r>
            <a:r>
              <a:rPr lang="bg-BG" sz="3600">
                <a:solidFill>
                  <a:srgbClr val="7F7F7F"/>
                </a:solidFill>
                <a:latin typeface="Open Sans"/>
                <a:ea typeface="Open Sans"/>
                <a:cs typeface="Open Sans"/>
                <a:sym typeface="Open Sans"/>
              </a:rPr>
              <a:t> and Next Steps</a:t>
            </a:r>
          </a:p>
        </p:txBody>
      </p:sp>
      <p:pic>
        <p:nvPicPr>
          <p:cNvPr id="86" name="Shape 86"/>
          <p:cNvPicPr preferRelativeResize="0"/>
          <p:nvPr/>
        </p:nvPicPr>
        <p:blipFill rotWithShape="1">
          <a:blip r:embed="rId3">
            <a:alphaModFix/>
          </a:blip>
          <a:srcRect b="0" l="0" r="0" t="0"/>
          <a:stretch/>
        </p:blipFill>
        <p:spPr>
          <a:xfrm>
            <a:off x="9807054" y="6090265"/>
            <a:ext cx="2133600" cy="609445"/>
          </a:xfrm>
          <a:prstGeom prst="rect">
            <a:avLst/>
          </a:prstGeom>
          <a:noFill/>
          <a:ln>
            <a:noFill/>
          </a:ln>
        </p:spPr>
      </p:pic>
      <p:grpSp>
        <p:nvGrpSpPr>
          <p:cNvPr id="87" name="Shape 87"/>
          <p:cNvGrpSpPr/>
          <p:nvPr/>
        </p:nvGrpSpPr>
        <p:grpSpPr>
          <a:xfrm>
            <a:off x="921148" y="4769174"/>
            <a:ext cx="6751631" cy="879142"/>
            <a:chOff x="233608" y="4117240"/>
            <a:chExt cx="6751631" cy="879142"/>
          </a:xfrm>
        </p:grpSpPr>
        <p:pic>
          <p:nvPicPr>
            <p:cNvPr id="88" name="Shape 88"/>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89" name="Shape 89"/>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90" name="Shape 90"/>
          <p:cNvPicPr preferRelativeResize="0"/>
          <p:nvPr/>
        </p:nvPicPr>
        <p:blipFill rotWithShape="1">
          <a:blip r:embed="rId6">
            <a:alphaModFix/>
          </a:blip>
          <a:srcRect b="0" l="0" r="0" t="0"/>
          <a:stretch/>
        </p:blipFill>
        <p:spPr>
          <a:xfrm>
            <a:off x="3886200" y="1139738"/>
            <a:ext cx="4267200" cy="4267200"/>
          </a:xfrm>
          <a:prstGeom prst="rect">
            <a:avLst/>
          </a:prstGeom>
          <a:noFill/>
          <a:ln>
            <a:noFill/>
          </a:ln>
        </p:spPr>
      </p:pic>
      <p:pic>
        <p:nvPicPr>
          <p:cNvPr id="91" name="Shape 91"/>
          <p:cNvPicPr preferRelativeResize="0"/>
          <p:nvPr/>
        </p:nvPicPr>
        <p:blipFill>
          <a:blip r:embed="rId7">
            <a:alphaModFix/>
          </a:blip>
          <a:stretch>
            <a:fillRect/>
          </a:stretch>
        </p:blipFill>
        <p:spPr>
          <a:xfrm>
            <a:off x="7893543" y="4797518"/>
            <a:ext cx="3951557" cy="609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chemeClr val="dk1"/>
              </a:solidFill>
              <a:latin typeface="Calibri"/>
              <a:ea typeface="Calibri"/>
              <a:cs typeface="Calibri"/>
              <a:sym typeface="Calibri"/>
            </a:endParaRPr>
          </a:p>
        </p:txBody>
      </p:sp>
      <p:sp>
        <p:nvSpPr>
          <p:cNvPr id="259" name="Shape 259"/>
          <p:cNvSpPr txBox="1"/>
          <p:nvPr>
            <p:ph type="title"/>
          </p:nvPr>
        </p:nvSpPr>
        <p:spPr>
          <a:xfrm>
            <a:off x="1682992" y="319994"/>
            <a:ext cx="10244015" cy="981075"/>
          </a:xfrm>
          <a:prstGeom prst="rect">
            <a:avLst/>
          </a:prstGeom>
          <a:noFill/>
          <a:ln>
            <a:noFill/>
          </a:ln>
        </p:spPr>
        <p:txBody>
          <a:bodyPr anchorCtr="0" anchor="ctr" bIns="45700" lIns="91425" rIns="91425" wrap="square" tIns="45700">
            <a:noAutofit/>
          </a:bodyPr>
          <a:lstStyle/>
          <a:p>
            <a:pPr indent="-251396" lvl="0" marL="0" marR="0" rtl="0" algn="r">
              <a:lnSpc>
                <a:spcPct val="90000"/>
              </a:lnSpc>
              <a:spcBef>
                <a:spcPts val="0"/>
              </a:spcBef>
              <a:buClr>
                <a:srgbClr val="7F7F7F"/>
              </a:buClr>
              <a:buSzPts val="3959"/>
              <a:buFont typeface="Calibri"/>
              <a:buNone/>
            </a:pPr>
            <a:r>
              <a:rPr b="1" lang="bg-BG" sz="3600">
                <a:solidFill>
                  <a:srgbClr val="7F7F7F"/>
                </a:solidFill>
                <a:latin typeface="Open Sans"/>
                <a:ea typeface="Open Sans"/>
                <a:cs typeface="Open Sans"/>
                <a:sym typeface="Open Sans"/>
              </a:rPr>
              <a:t>Focus Shift in Teacher Training Towards...</a:t>
            </a:r>
          </a:p>
        </p:txBody>
      </p:sp>
      <p:grpSp>
        <p:nvGrpSpPr>
          <p:cNvPr id="260" name="Shape 260"/>
          <p:cNvGrpSpPr/>
          <p:nvPr/>
        </p:nvGrpSpPr>
        <p:grpSpPr>
          <a:xfrm>
            <a:off x="507519" y="6157371"/>
            <a:ext cx="3649679" cy="475231"/>
            <a:chOff x="233608" y="4117240"/>
            <a:chExt cx="6751631" cy="879142"/>
          </a:xfrm>
        </p:grpSpPr>
        <p:pic>
          <p:nvPicPr>
            <p:cNvPr id="261" name="Shape 261"/>
            <p:cNvPicPr preferRelativeResize="0"/>
            <p:nvPr/>
          </p:nvPicPr>
          <p:blipFill rotWithShape="1">
            <a:blip r:embed="rId3">
              <a:alphaModFix/>
            </a:blip>
            <a:srcRect b="0" l="0" r="0" t="0"/>
            <a:stretch/>
          </p:blipFill>
          <p:spPr>
            <a:xfrm>
              <a:off x="233608" y="4255108"/>
              <a:ext cx="2790755" cy="603407"/>
            </a:xfrm>
            <a:prstGeom prst="rect">
              <a:avLst/>
            </a:prstGeom>
            <a:noFill/>
            <a:ln>
              <a:noFill/>
            </a:ln>
          </p:spPr>
        </p:pic>
        <p:pic>
          <p:nvPicPr>
            <p:cNvPr id="262" name="Shape 262"/>
            <p:cNvPicPr preferRelativeResize="0"/>
            <p:nvPr/>
          </p:nvPicPr>
          <p:blipFill rotWithShape="1">
            <a:blip r:embed="rId4">
              <a:alphaModFix/>
            </a:blip>
            <a:srcRect b="0" l="0" r="0" t="0"/>
            <a:stretch/>
          </p:blipFill>
          <p:spPr>
            <a:xfrm>
              <a:off x="3682760" y="4117240"/>
              <a:ext cx="3302479" cy="879142"/>
            </a:xfrm>
            <a:prstGeom prst="rect">
              <a:avLst/>
            </a:prstGeom>
            <a:noFill/>
            <a:ln>
              <a:noFill/>
            </a:ln>
          </p:spPr>
        </p:pic>
      </p:grpSp>
      <p:pic>
        <p:nvPicPr>
          <p:cNvPr id="263" name="Shape 263"/>
          <p:cNvPicPr preferRelativeResize="0"/>
          <p:nvPr/>
        </p:nvPicPr>
        <p:blipFill rotWithShape="1">
          <a:blip r:embed="rId5">
            <a:alphaModFix/>
          </a:blip>
          <a:srcRect b="0" l="0" r="0" t="0"/>
          <a:stretch/>
        </p:blipFill>
        <p:spPr>
          <a:xfrm>
            <a:off x="13293" y="-124382"/>
            <a:ext cx="2044107" cy="2044107"/>
          </a:xfrm>
          <a:prstGeom prst="rect">
            <a:avLst/>
          </a:prstGeom>
          <a:noFill/>
          <a:ln>
            <a:noFill/>
          </a:ln>
        </p:spPr>
      </p:pic>
      <p:sp>
        <p:nvSpPr>
          <p:cNvPr id="264" name="Shape 264"/>
          <p:cNvSpPr/>
          <p:nvPr/>
        </p:nvSpPr>
        <p:spPr>
          <a:xfrm>
            <a:off x="937846" y="2148792"/>
            <a:ext cx="7745368" cy="2062103"/>
          </a:xfrm>
          <a:prstGeom prst="rect">
            <a:avLst/>
          </a:prstGeom>
          <a:noFill/>
          <a:ln>
            <a:noFill/>
          </a:ln>
        </p:spPr>
        <p:txBody>
          <a:bodyPr anchorCtr="0" anchor="t" bIns="45700" lIns="91425" rIns="91425" wrap="square" tIns="45700">
            <a:noAutofit/>
          </a:bodyPr>
          <a:lstStyle/>
          <a:p>
            <a:pPr indent="-457200" lvl="0" marL="457200" marR="0" rtl="0" algn="l">
              <a:spcBef>
                <a:spcPts val="0"/>
              </a:spcBef>
              <a:buClr>
                <a:schemeClr val="dk1"/>
              </a:buClr>
              <a:buSzPts val="3200"/>
              <a:buFont typeface="Open Sans"/>
              <a:buChar char="•"/>
            </a:pPr>
            <a:r>
              <a:rPr b="1" lang="bg-BG" sz="3200">
                <a:solidFill>
                  <a:schemeClr val="dk1"/>
                </a:solidFill>
                <a:latin typeface="Open Sans"/>
                <a:ea typeface="Open Sans"/>
                <a:cs typeface="Open Sans"/>
                <a:sym typeface="Open Sans"/>
              </a:rPr>
              <a:t>Learning Environment</a:t>
            </a:r>
          </a:p>
          <a:p>
            <a:pPr indent="-457200" lvl="0" marL="457200" marR="0" rtl="0" algn="l">
              <a:spcBef>
                <a:spcPts val="0"/>
              </a:spcBef>
              <a:buClr>
                <a:schemeClr val="dk1"/>
              </a:buClr>
              <a:buSzPts val="3200"/>
              <a:buFont typeface="Open Sans"/>
              <a:buChar char="•"/>
            </a:pPr>
            <a:r>
              <a:rPr b="1" lang="bg-BG" sz="3200">
                <a:solidFill>
                  <a:schemeClr val="dk1"/>
                </a:solidFill>
                <a:latin typeface="Open Sans"/>
                <a:ea typeface="Open Sans"/>
                <a:cs typeface="Open Sans"/>
                <a:sym typeface="Open Sans"/>
              </a:rPr>
              <a:t>Content</a:t>
            </a:r>
          </a:p>
          <a:p>
            <a:pPr indent="-457200" lvl="0" marL="457200" marR="0" rtl="0" algn="l">
              <a:spcBef>
                <a:spcPts val="0"/>
              </a:spcBef>
              <a:buClr>
                <a:schemeClr val="dk1"/>
              </a:buClr>
              <a:buSzPts val="3200"/>
              <a:buFont typeface="Open Sans"/>
              <a:buChar char="•"/>
            </a:pPr>
            <a:r>
              <a:rPr b="1" lang="bg-BG" sz="3200">
                <a:solidFill>
                  <a:schemeClr val="dk1"/>
                </a:solidFill>
                <a:latin typeface="Open Sans"/>
                <a:ea typeface="Open Sans"/>
                <a:cs typeface="Open Sans"/>
                <a:sym typeface="Open Sans"/>
              </a:rPr>
              <a:t>Teaching Methods</a:t>
            </a:r>
          </a:p>
          <a:p>
            <a:pPr indent="-457200" lvl="0" marL="457200" marR="0" rtl="0" algn="l">
              <a:spcBef>
                <a:spcPts val="0"/>
              </a:spcBef>
              <a:buClr>
                <a:schemeClr val="dk1"/>
              </a:buClr>
              <a:buSzPts val="3200"/>
              <a:buFont typeface="Open Sans"/>
              <a:buChar char="•"/>
            </a:pPr>
            <a:r>
              <a:rPr b="1" lang="bg-BG" sz="3200">
                <a:solidFill>
                  <a:schemeClr val="dk1"/>
                </a:solidFill>
                <a:latin typeface="Open Sans"/>
                <a:ea typeface="Open Sans"/>
                <a:cs typeface="Open Sans"/>
                <a:sym typeface="Open Sans"/>
              </a:rPr>
              <a:t>Experience and Practice</a:t>
            </a:r>
          </a:p>
        </p:txBody>
      </p:sp>
      <p:pic>
        <p:nvPicPr>
          <p:cNvPr descr="D:\Galin__17\dokl_stat_novi\17\zaedno v chas konf\учители-торммоз.jpg" id="265" name="Shape 265"/>
          <p:cNvPicPr preferRelativeResize="0"/>
          <p:nvPr/>
        </p:nvPicPr>
        <p:blipFill rotWithShape="1">
          <a:blip r:embed="rId6">
            <a:alphaModFix/>
          </a:blip>
          <a:srcRect b="0" l="0" r="0" t="0"/>
          <a:stretch/>
        </p:blipFill>
        <p:spPr>
          <a:xfrm>
            <a:off x="6335947" y="2148792"/>
            <a:ext cx="5803299" cy="2788864"/>
          </a:xfrm>
          <a:prstGeom prst="rect">
            <a:avLst/>
          </a:prstGeom>
          <a:noFill/>
          <a:ln>
            <a:noFill/>
          </a:ln>
        </p:spPr>
      </p:pic>
      <p:pic>
        <p:nvPicPr>
          <p:cNvPr id="266" name="Shape 266"/>
          <p:cNvPicPr preferRelativeResize="0"/>
          <p:nvPr/>
        </p:nvPicPr>
        <p:blipFill rotWithShape="1">
          <a:blip r:embed="rId7">
            <a:alphaModFix/>
          </a:blip>
          <a:srcRect b="0" l="0" r="0" t="0"/>
          <a:stretch/>
        </p:blipFill>
        <p:spPr>
          <a:xfrm>
            <a:off x="9888800" y="6023351"/>
            <a:ext cx="2133600" cy="609445"/>
          </a:xfrm>
          <a:prstGeom prst="rect">
            <a:avLst/>
          </a:prstGeom>
          <a:noFill/>
          <a:ln>
            <a:noFill/>
          </a:ln>
        </p:spPr>
      </p:pic>
      <p:pic>
        <p:nvPicPr>
          <p:cNvPr id="267" name="Shape 267"/>
          <p:cNvPicPr preferRelativeResize="0"/>
          <p:nvPr/>
        </p:nvPicPr>
        <p:blipFill>
          <a:blip r:embed="rId8">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rgbClr val="000000"/>
              </a:solidFill>
              <a:latin typeface="Calibri"/>
              <a:ea typeface="Calibri"/>
              <a:cs typeface="Calibri"/>
              <a:sym typeface="Calibri"/>
            </a:endParaRPr>
          </a:p>
        </p:txBody>
      </p:sp>
      <p:sp>
        <p:nvSpPr>
          <p:cNvPr id="273" name="Shape 273"/>
          <p:cNvSpPr txBox="1"/>
          <p:nvPr>
            <p:ph type="title"/>
          </p:nvPr>
        </p:nvSpPr>
        <p:spPr>
          <a:xfrm>
            <a:off x="1682992" y="319994"/>
            <a:ext cx="10244015" cy="981075"/>
          </a:xfrm>
          <a:prstGeom prst="rect">
            <a:avLst/>
          </a:prstGeom>
          <a:noFill/>
          <a:ln>
            <a:noFill/>
          </a:ln>
        </p:spPr>
        <p:txBody>
          <a:bodyPr anchorCtr="0" anchor="ctr" bIns="45700" lIns="91425" rIns="91425" wrap="square" tIns="45700">
            <a:noAutofit/>
          </a:bodyPr>
          <a:lstStyle/>
          <a:p>
            <a:pPr indent="-279400" lvl="0" marL="0" marR="0" rtl="0" algn="ctr">
              <a:lnSpc>
                <a:spcPct val="90000"/>
              </a:lnSpc>
              <a:spcBef>
                <a:spcPts val="0"/>
              </a:spcBef>
              <a:buClr>
                <a:srgbClr val="7F7F7F"/>
              </a:buClr>
              <a:buSzPts val="4400"/>
              <a:buFont typeface="Calibri"/>
              <a:buNone/>
            </a:pPr>
            <a:r>
              <a:rPr b="1" lang="bg-BG">
                <a:solidFill>
                  <a:srgbClr val="7F7F7F"/>
                </a:solidFill>
                <a:latin typeface="Open Sans"/>
                <a:ea typeface="Open Sans"/>
                <a:cs typeface="Open Sans"/>
                <a:sym typeface="Open Sans"/>
              </a:rPr>
              <a:t>Learning Environment</a:t>
            </a:r>
          </a:p>
        </p:txBody>
      </p:sp>
      <p:grpSp>
        <p:nvGrpSpPr>
          <p:cNvPr id="274" name="Shape 274"/>
          <p:cNvGrpSpPr/>
          <p:nvPr/>
        </p:nvGrpSpPr>
        <p:grpSpPr>
          <a:xfrm>
            <a:off x="507519" y="6157371"/>
            <a:ext cx="3649679" cy="475231"/>
            <a:chOff x="233608" y="4117240"/>
            <a:chExt cx="6751631" cy="879142"/>
          </a:xfrm>
        </p:grpSpPr>
        <p:pic>
          <p:nvPicPr>
            <p:cNvPr id="275" name="Shape 275"/>
            <p:cNvPicPr preferRelativeResize="0"/>
            <p:nvPr/>
          </p:nvPicPr>
          <p:blipFill rotWithShape="1">
            <a:blip r:embed="rId3">
              <a:alphaModFix/>
            </a:blip>
            <a:srcRect b="0" l="0" r="0" t="0"/>
            <a:stretch/>
          </p:blipFill>
          <p:spPr>
            <a:xfrm>
              <a:off x="233608" y="4255108"/>
              <a:ext cx="2790755" cy="603407"/>
            </a:xfrm>
            <a:prstGeom prst="rect">
              <a:avLst/>
            </a:prstGeom>
            <a:noFill/>
            <a:ln>
              <a:noFill/>
            </a:ln>
          </p:spPr>
        </p:pic>
        <p:pic>
          <p:nvPicPr>
            <p:cNvPr id="276" name="Shape 276"/>
            <p:cNvPicPr preferRelativeResize="0"/>
            <p:nvPr/>
          </p:nvPicPr>
          <p:blipFill rotWithShape="1">
            <a:blip r:embed="rId4">
              <a:alphaModFix/>
            </a:blip>
            <a:srcRect b="0" l="0" r="0" t="0"/>
            <a:stretch/>
          </p:blipFill>
          <p:spPr>
            <a:xfrm>
              <a:off x="3682760" y="4117240"/>
              <a:ext cx="3302479" cy="879142"/>
            </a:xfrm>
            <a:prstGeom prst="rect">
              <a:avLst/>
            </a:prstGeom>
            <a:noFill/>
            <a:ln>
              <a:noFill/>
            </a:ln>
          </p:spPr>
        </p:pic>
      </p:grpSp>
      <p:pic>
        <p:nvPicPr>
          <p:cNvPr id="277" name="Shape 277"/>
          <p:cNvPicPr preferRelativeResize="0"/>
          <p:nvPr/>
        </p:nvPicPr>
        <p:blipFill rotWithShape="1">
          <a:blip r:embed="rId5">
            <a:alphaModFix/>
          </a:blip>
          <a:srcRect b="0" l="0" r="0" t="0"/>
          <a:stretch/>
        </p:blipFill>
        <p:spPr>
          <a:xfrm>
            <a:off x="13293" y="-124382"/>
            <a:ext cx="2044107" cy="2044107"/>
          </a:xfrm>
          <a:prstGeom prst="rect">
            <a:avLst/>
          </a:prstGeom>
          <a:noFill/>
          <a:ln>
            <a:noFill/>
          </a:ln>
        </p:spPr>
      </p:pic>
      <p:sp>
        <p:nvSpPr>
          <p:cNvPr id="278" name="Shape 278"/>
          <p:cNvSpPr/>
          <p:nvPr/>
        </p:nvSpPr>
        <p:spPr>
          <a:xfrm>
            <a:off x="179169" y="1760914"/>
            <a:ext cx="6482862" cy="156966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lang="bg-BG" sz="3200">
                <a:solidFill>
                  <a:schemeClr val="dk1"/>
                </a:solidFill>
                <a:latin typeface="Open Sans"/>
                <a:ea typeface="Open Sans"/>
                <a:cs typeface="Open Sans"/>
                <a:sym typeface="Open Sans"/>
              </a:rPr>
              <a:t>Interactive training halls</a:t>
            </a:r>
            <a:r>
              <a:rPr lang="bg-BG" sz="3200">
                <a:solidFill>
                  <a:schemeClr val="dk1"/>
                </a:solidFill>
                <a:latin typeface="Open Sans"/>
                <a:ea typeface="Open Sans"/>
                <a:cs typeface="Open Sans"/>
                <a:sym typeface="Open Sans"/>
              </a:rPr>
              <a:t> – 8</a:t>
            </a:r>
          </a:p>
          <a:p>
            <a:pPr indent="0" lvl="0" marL="0" marR="0" rtl="0" algn="l">
              <a:spcBef>
                <a:spcPts val="0"/>
              </a:spcBef>
              <a:buNone/>
            </a:pPr>
            <a:r>
              <a:rPr lang="bg-BG" sz="3200">
                <a:solidFill>
                  <a:schemeClr val="dk1"/>
                </a:solidFill>
                <a:latin typeface="Open Sans"/>
                <a:ea typeface="Open Sans"/>
                <a:cs typeface="Open Sans"/>
                <a:sym typeface="Open Sans"/>
              </a:rPr>
              <a:t>A webinar hall</a:t>
            </a:r>
          </a:p>
          <a:p>
            <a:pPr indent="0" lvl="0" marL="0" marR="0" rtl="0" algn="l">
              <a:spcBef>
                <a:spcPts val="0"/>
              </a:spcBef>
              <a:buNone/>
            </a:pPr>
            <a:r>
              <a:rPr lang="bg-BG" sz="3200">
                <a:solidFill>
                  <a:schemeClr val="dk1"/>
                </a:solidFill>
                <a:latin typeface="Open Sans"/>
                <a:ea typeface="Open Sans"/>
                <a:cs typeface="Open Sans"/>
                <a:sym typeface="Open Sans"/>
              </a:rPr>
              <a:t>A “smart” training hall</a:t>
            </a:r>
          </a:p>
        </p:txBody>
      </p:sp>
      <p:pic>
        <p:nvPicPr>
          <p:cNvPr descr="D:\Galin__17\dokl_stat_novi\17\zaedno v chas konf\12241682_10207681855662149_4178696969720457196_n.jpg" id="279" name="Shape 279"/>
          <p:cNvPicPr preferRelativeResize="0"/>
          <p:nvPr/>
        </p:nvPicPr>
        <p:blipFill rotWithShape="1">
          <a:blip r:embed="rId6">
            <a:alphaModFix/>
          </a:blip>
          <a:srcRect b="0" l="0" r="0" t="0"/>
          <a:stretch/>
        </p:blipFill>
        <p:spPr>
          <a:xfrm>
            <a:off x="6712113" y="1203223"/>
            <a:ext cx="4594795" cy="2584572"/>
          </a:xfrm>
          <a:prstGeom prst="rect">
            <a:avLst/>
          </a:prstGeom>
          <a:noFill/>
          <a:ln>
            <a:noFill/>
          </a:ln>
        </p:spPr>
      </p:pic>
      <p:pic>
        <p:nvPicPr>
          <p:cNvPr descr="D:\Galin__17\dokl_stat_novi\17\zaedno v chas konf\12239729_10207681873982607_7065782433194395727_n.jpg" id="280" name="Shape 280"/>
          <p:cNvPicPr preferRelativeResize="0"/>
          <p:nvPr/>
        </p:nvPicPr>
        <p:blipFill rotWithShape="1">
          <a:blip r:embed="rId7">
            <a:alphaModFix/>
          </a:blip>
          <a:srcRect b="0" l="0" r="0" t="0"/>
          <a:stretch/>
        </p:blipFill>
        <p:spPr>
          <a:xfrm>
            <a:off x="179169" y="3919729"/>
            <a:ext cx="3978030" cy="2237642"/>
          </a:xfrm>
          <a:prstGeom prst="rect">
            <a:avLst/>
          </a:prstGeom>
          <a:noFill/>
          <a:ln>
            <a:noFill/>
          </a:ln>
        </p:spPr>
      </p:pic>
      <p:pic>
        <p:nvPicPr>
          <p:cNvPr descr="D:\Galin__17\dokl_stat_novi\17\zaedno v chas konf\12295293_10207748998500678_6540727484202866301_n.jpg" id="281" name="Shape 281"/>
          <p:cNvPicPr preferRelativeResize="0"/>
          <p:nvPr/>
        </p:nvPicPr>
        <p:blipFill rotWithShape="1">
          <a:blip r:embed="rId8">
            <a:alphaModFix/>
          </a:blip>
          <a:srcRect b="0" l="0" r="0" t="0"/>
          <a:stretch/>
        </p:blipFill>
        <p:spPr>
          <a:xfrm>
            <a:off x="4675803" y="3919729"/>
            <a:ext cx="4999241" cy="2812073"/>
          </a:xfrm>
          <a:prstGeom prst="rect">
            <a:avLst/>
          </a:prstGeom>
          <a:noFill/>
          <a:ln>
            <a:noFill/>
          </a:ln>
        </p:spPr>
      </p:pic>
      <p:pic>
        <p:nvPicPr>
          <p:cNvPr id="282" name="Shape 282"/>
          <p:cNvPicPr preferRelativeResize="0"/>
          <p:nvPr/>
        </p:nvPicPr>
        <p:blipFill rotWithShape="1">
          <a:blip r:embed="rId9">
            <a:alphaModFix/>
          </a:blip>
          <a:srcRect b="0" l="0" r="0" t="0"/>
          <a:stretch/>
        </p:blipFill>
        <p:spPr>
          <a:xfrm>
            <a:off x="10193650" y="6090450"/>
            <a:ext cx="1922149" cy="609425"/>
          </a:xfrm>
          <a:prstGeom prst="rect">
            <a:avLst/>
          </a:prstGeom>
          <a:noFill/>
          <a:ln>
            <a:noFill/>
          </a:ln>
        </p:spPr>
      </p:pic>
      <p:pic>
        <p:nvPicPr>
          <p:cNvPr id="283" name="Shape 283"/>
          <p:cNvPicPr preferRelativeResize="0"/>
          <p:nvPr/>
        </p:nvPicPr>
        <p:blipFill>
          <a:blip r:embed="rId10">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rgbClr val="000000"/>
              </a:solidFill>
              <a:latin typeface="Calibri"/>
              <a:ea typeface="Calibri"/>
              <a:cs typeface="Calibri"/>
              <a:sym typeface="Calibri"/>
            </a:endParaRPr>
          </a:p>
        </p:txBody>
      </p:sp>
      <p:sp>
        <p:nvSpPr>
          <p:cNvPr id="289" name="Shape 289"/>
          <p:cNvSpPr txBox="1"/>
          <p:nvPr>
            <p:ph type="title"/>
          </p:nvPr>
        </p:nvSpPr>
        <p:spPr>
          <a:xfrm>
            <a:off x="1854199" y="38640"/>
            <a:ext cx="10072807" cy="981075"/>
          </a:xfrm>
          <a:prstGeom prst="rect">
            <a:avLst/>
          </a:prstGeom>
          <a:noFill/>
          <a:ln>
            <a:noFill/>
          </a:ln>
        </p:spPr>
        <p:txBody>
          <a:bodyPr anchorCtr="0" anchor="ctr" bIns="45700" lIns="91425" rIns="91425" wrap="square" tIns="45700">
            <a:noAutofit/>
          </a:bodyPr>
          <a:lstStyle/>
          <a:p>
            <a:pPr indent="-279400" lvl="0" marL="0" marR="0" rtl="0" algn="r">
              <a:lnSpc>
                <a:spcPct val="90000"/>
              </a:lnSpc>
              <a:spcBef>
                <a:spcPts val="0"/>
              </a:spcBef>
              <a:buClr>
                <a:srgbClr val="7F7F7F"/>
              </a:buClr>
              <a:buSzPts val="4400"/>
              <a:buFont typeface="Calibri"/>
              <a:buNone/>
            </a:pPr>
            <a:r>
              <a:rPr b="1" lang="bg-BG">
                <a:solidFill>
                  <a:srgbClr val="7F7F7F"/>
                </a:solidFill>
                <a:latin typeface="Open Sans"/>
                <a:ea typeface="Open Sans"/>
                <a:cs typeface="Open Sans"/>
                <a:sym typeface="Open Sans"/>
              </a:rPr>
              <a:t>Content</a:t>
            </a:r>
          </a:p>
        </p:txBody>
      </p:sp>
      <p:pic>
        <p:nvPicPr>
          <p:cNvPr id="290" name="Shape 290"/>
          <p:cNvPicPr preferRelativeResize="0"/>
          <p:nvPr/>
        </p:nvPicPr>
        <p:blipFill rotWithShape="1">
          <a:blip r:embed="rId3">
            <a:alphaModFix/>
          </a:blip>
          <a:srcRect b="0" l="0" r="0" t="0"/>
          <a:stretch/>
        </p:blipFill>
        <p:spPr>
          <a:xfrm>
            <a:off x="9793407" y="6023157"/>
            <a:ext cx="2133600" cy="609445"/>
          </a:xfrm>
          <a:prstGeom prst="rect">
            <a:avLst/>
          </a:prstGeom>
          <a:noFill/>
          <a:ln>
            <a:noFill/>
          </a:ln>
        </p:spPr>
      </p:pic>
      <p:grpSp>
        <p:nvGrpSpPr>
          <p:cNvPr id="291" name="Shape 291"/>
          <p:cNvGrpSpPr/>
          <p:nvPr/>
        </p:nvGrpSpPr>
        <p:grpSpPr>
          <a:xfrm>
            <a:off x="507519" y="6157371"/>
            <a:ext cx="3649679" cy="475231"/>
            <a:chOff x="233608" y="4117240"/>
            <a:chExt cx="6751631" cy="879142"/>
          </a:xfrm>
        </p:grpSpPr>
        <p:pic>
          <p:nvPicPr>
            <p:cNvPr id="292" name="Shape 292"/>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293" name="Shape 293"/>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294" name="Shape 294"/>
          <p:cNvPicPr preferRelativeResize="0"/>
          <p:nvPr/>
        </p:nvPicPr>
        <p:blipFill rotWithShape="1">
          <a:blip r:embed="rId6">
            <a:alphaModFix/>
          </a:blip>
          <a:srcRect b="0" l="0" r="0" t="0"/>
          <a:stretch/>
        </p:blipFill>
        <p:spPr>
          <a:xfrm>
            <a:off x="13293" y="-124382"/>
            <a:ext cx="2044107" cy="2044107"/>
          </a:xfrm>
          <a:prstGeom prst="rect">
            <a:avLst/>
          </a:prstGeom>
          <a:noFill/>
          <a:ln>
            <a:noFill/>
          </a:ln>
        </p:spPr>
      </p:pic>
      <p:sp>
        <p:nvSpPr>
          <p:cNvPr id="295" name="Shape 295"/>
          <p:cNvSpPr/>
          <p:nvPr/>
        </p:nvSpPr>
        <p:spPr>
          <a:xfrm>
            <a:off x="316523" y="2025232"/>
            <a:ext cx="11758246" cy="3732432"/>
          </a:xfrm>
          <a:prstGeom prst="rect">
            <a:avLst/>
          </a:prstGeom>
          <a:noFill/>
          <a:ln>
            <a:noFill/>
          </a:ln>
        </p:spPr>
        <p:txBody>
          <a:bodyPr anchorCtr="0" anchor="t" bIns="45700" lIns="91425" rIns="91425" wrap="square" tIns="45700">
            <a:noAutofit/>
          </a:bodyPr>
          <a:lstStyle/>
          <a:p>
            <a:pPr indent="-285750" lvl="0" marL="285750" marR="0" rtl="0" algn="l">
              <a:lnSpc>
                <a:spcPct val="107000"/>
              </a:lnSpc>
              <a:spcBef>
                <a:spcPts val="0"/>
              </a:spcBef>
              <a:spcAft>
                <a:spcPts val="0"/>
              </a:spcAft>
              <a:buClr>
                <a:schemeClr val="dk1"/>
              </a:buClr>
              <a:buSzPts val="2800"/>
              <a:buFont typeface="Open Sans"/>
              <a:buChar char="•"/>
            </a:pPr>
            <a:r>
              <a:rPr lang="bg-BG" sz="2800">
                <a:solidFill>
                  <a:schemeClr val="dk1"/>
                </a:solidFill>
                <a:latin typeface="Open Sans"/>
                <a:ea typeface="Open Sans"/>
                <a:cs typeface="Open Sans"/>
                <a:sym typeface="Open Sans"/>
              </a:rPr>
              <a:t>Focusing on pedagogy, psychology, and leadership when training new teachers</a:t>
            </a:r>
            <a:r>
              <a:rPr lang="bg-BG" sz="2800">
                <a:solidFill>
                  <a:schemeClr val="dk1"/>
                </a:solidFill>
                <a:latin typeface="Open Sans"/>
                <a:ea typeface="Open Sans"/>
                <a:cs typeface="Open Sans"/>
                <a:sym typeface="Open Sans"/>
              </a:rPr>
              <a:t> </a:t>
            </a:r>
            <a:r>
              <a:rPr i="1" lang="bg-BG" sz="2800">
                <a:solidFill>
                  <a:schemeClr val="dk1"/>
                </a:solidFill>
                <a:latin typeface="Open Sans"/>
                <a:ea typeface="Open Sans"/>
                <a:cs typeface="Open Sans"/>
                <a:sym typeface="Open Sans"/>
              </a:rPr>
              <a:t>(a necessity brought by the modern role of the teacher)</a:t>
            </a:r>
          </a:p>
          <a:p>
            <a:pPr indent="-285750" lvl="0" marL="285750" marR="0" rtl="0" algn="l">
              <a:spcBef>
                <a:spcPts val="800"/>
              </a:spcBef>
              <a:buClr>
                <a:schemeClr val="dk1"/>
              </a:buClr>
              <a:buSzPts val="2800"/>
              <a:buFont typeface="Open Sans"/>
              <a:buChar char="•"/>
            </a:pPr>
            <a:r>
              <a:rPr lang="bg-BG" sz="2800">
                <a:solidFill>
                  <a:schemeClr val="dk1"/>
                </a:solidFill>
                <a:latin typeface="Open Sans"/>
                <a:ea typeface="Open Sans"/>
                <a:cs typeface="Open Sans"/>
                <a:sym typeface="Open Sans"/>
              </a:rPr>
              <a:t>Implementing new courses in the curriculum such as </a:t>
            </a:r>
            <a:r>
              <a:rPr i="1" lang="bg-BG" sz="2800">
                <a:solidFill>
                  <a:schemeClr val="dk1"/>
                </a:solidFill>
                <a:latin typeface="Open Sans"/>
                <a:ea typeface="Open Sans"/>
                <a:cs typeface="Open Sans"/>
                <a:sym typeface="Open Sans"/>
              </a:rPr>
              <a:t>School Leadership, Classroom Management, Project-Based Learning,</a:t>
            </a:r>
            <a:r>
              <a:rPr lang="bg-BG" sz="2800">
                <a:solidFill>
                  <a:schemeClr val="dk1"/>
                </a:solidFill>
                <a:latin typeface="Open Sans"/>
                <a:ea typeface="Open Sans"/>
                <a:cs typeface="Open Sans"/>
                <a:sym typeface="Open Sans"/>
              </a:rPr>
              <a:t> </a:t>
            </a:r>
            <a:r>
              <a:rPr i="1" lang="bg-BG" sz="2800">
                <a:solidFill>
                  <a:schemeClr val="dk1"/>
                </a:solidFill>
                <a:latin typeface="Open Sans"/>
                <a:ea typeface="Open Sans"/>
                <a:cs typeface="Open Sans"/>
                <a:sym typeface="Open Sans"/>
              </a:rPr>
              <a:t>School Partnerships</a:t>
            </a:r>
            <a:r>
              <a:rPr i="1" lang="bg-BG" sz="2800">
                <a:solidFill>
                  <a:schemeClr val="dk1"/>
                </a:solidFill>
                <a:latin typeface="Open Sans"/>
                <a:ea typeface="Open Sans"/>
                <a:cs typeface="Open Sans"/>
                <a:sym typeface="Open Sans"/>
              </a:rPr>
              <a:t> - Collaboration with Parents, Innovations in Education, Motivation Strategies, Inclusive Education</a:t>
            </a:r>
          </a:p>
        </p:txBody>
      </p:sp>
      <p:pic>
        <p:nvPicPr>
          <p:cNvPr id="296" name="Shape 296"/>
          <p:cNvPicPr preferRelativeResize="0"/>
          <p:nvPr/>
        </p:nvPicPr>
        <p:blipFill>
          <a:blip r:embed="rId7">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rgbClr val="000000"/>
              </a:solidFill>
              <a:latin typeface="Calibri"/>
              <a:ea typeface="Calibri"/>
              <a:cs typeface="Calibri"/>
              <a:sym typeface="Calibri"/>
            </a:endParaRPr>
          </a:p>
        </p:txBody>
      </p:sp>
      <p:sp>
        <p:nvSpPr>
          <p:cNvPr id="302" name="Shape 302"/>
          <p:cNvSpPr txBox="1"/>
          <p:nvPr>
            <p:ph type="title"/>
          </p:nvPr>
        </p:nvSpPr>
        <p:spPr>
          <a:xfrm>
            <a:off x="1854200" y="38640"/>
            <a:ext cx="8489950" cy="981075"/>
          </a:xfrm>
          <a:prstGeom prst="rect">
            <a:avLst/>
          </a:prstGeom>
          <a:noFill/>
          <a:ln>
            <a:noFill/>
          </a:ln>
        </p:spPr>
        <p:txBody>
          <a:bodyPr anchorCtr="0" anchor="ctr" bIns="45700" lIns="91425" rIns="91425" wrap="square" tIns="45700">
            <a:noAutofit/>
          </a:bodyPr>
          <a:lstStyle/>
          <a:p>
            <a:pPr indent="-279400" lvl="0" marL="0" marR="0" rtl="0" algn="r">
              <a:lnSpc>
                <a:spcPct val="90000"/>
              </a:lnSpc>
              <a:spcBef>
                <a:spcPts val="0"/>
              </a:spcBef>
              <a:buClr>
                <a:srgbClr val="7F7F7F"/>
              </a:buClr>
              <a:buSzPts val="4400"/>
              <a:buFont typeface="Calibri"/>
              <a:buNone/>
            </a:pPr>
            <a:r>
              <a:rPr b="1" lang="bg-BG">
                <a:solidFill>
                  <a:srgbClr val="7F7F7F"/>
                </a:solidFill>
                <a:latin typeface="Open Sans"/>
                <a:ea typeface="Open Sans"/>
                <a:cs typeface="Open Sans"/>
                <a:sym typeface="Open Sans"/>
              </a:rPr>
              <a:t>Innovative Teaching Methods</a:t>
            </a:r>
          </a:p>
        </p:txBody>
      </p:sp>
      <p:pic>
        <p:nvPicPr>
          <p:cNvPr id="303" name="Shape 303"/>
          <p:cNvPicPr preferRelativeResize="0"/>
          <p:nvPr/>
        </p:nvPicPr>
        <p:blipFill rotWithShape="1">
          <a:blip r:embed="rId3">
            <a:alphaModFix/>
          </a:blip>
          <a:srcRect b="0" l="0" r="0" t="0"/>
          <a:stretch/>
        </p:blipFill>
        <p:spPr>
          <a:xfrm>
            <a:off x="9982207" y="6090432"/>
            <a:ext cx="2133600" cy="609445"/>
          </a:xfrm>
          <a:prstGeom prst="rect">
            <a:avLst/>
          </a:prstGeom>
          <a:noFill/>
          <a:ln>
            <a:noFill/>
          </a:ln>
        </p:spPr>
      </p:pic>
      <p:grpSp>
        <p:nvGrpSpPr>
          <p:cNvPr id="304" name="Shape 304"/>
          <p:cNvGrpSpPr/>
          <p:nvPr/>
        </p:nvGrpSpPr>
        <p:grpSpPr>
          <a:xfrm>
            <a:off x="507519" y="6157371"/>
            <a:ext cx="3649679" cy="475231"/>
            <a:chOff x="233608" y="4117240"/>
            <a:chExt cx="6751631" cy="879142"/>
          </a:xfrm>
        </p:grpSpPr>
        <p:pic>
          <p:nvPicPr>
            <p:cNvPr id="305" name="Shape 305"/>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306" name="Shape 306"/>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307" name="Shape 307"/>
          <p:cNvPicPr preferRelativeResize="0"/>
          <p:nvPr/>
        </p:nvPicPr>
        <p:blipFill rotWithShape="1">
          <a:blip r:embed="rId6">
            <a:alphaModFix/>
          </a:blip>
          <a:srcRect b="0" l="0" r="0" t="0"/>
          <a:stretch/>
        </p:blipFill>
        <p:spPr>
          <a:xfrm>
            <a:off x="13293" y="-124382"/>
            <a:ext cx="2044107" cy="2044107"/>
          </a:xfrm>
          <a:prstGeom prst="rect">
            <a:avLst/>
          </a:prstGeom>
          <a:noFill/>
          <a:ln>
            <a:noFill/>
          </a:ln>
        </p:spPr>
      </p:pic>
      <p:sp>
        <p:nvSpPr>
          <p:cNvPr id="308" name="Shape 308"/>
          <p:cNvSpPr/>
          <p:nvPr/>
        </p:nvSpPr>
        <p:spPr>
          <a:xfrm>
            <a:off x="2436202" y="1257944"/>
            <a:ext cx="9339353" cy="2246769"/>
          </a:xfrm>
          <a:prstGeom prst="rect">
            <a:avLst/>
          </a:prstGeom>
          <a:noFill/>
          <a:ln>
            <a:noFill/>
          </a:ln>
        </p:spPr>
        <p:txBody>
          <a:bodyPr anchorCtr="0" anchor="t" bIns="45700" lIns="91425" rIns="91425" wrap="square" tIns="45700">
            <a:noAutofit/>
          </a:bodyPr>
          <a:lstStyle/>
          <a:p>
            <a:pPr indent="-457200" lvl="0" marL="457200" marR="0" rtl="0" algn="l">
              <a:spcBef>
                <a:spcPts val="0"/>
              </a:spcBef>
              <a:buClr>
                <a:srgbClr val="000000"/>
              </a:buClr>
              <a:buSzPts val="2800"/>
              <a:buFont typeface="Open Sans"/>
              <a:buChar char="•"/>
            </a:pPr>
            <a:r>
              <a:rPr lang="bg-BG" sz="2800">
                <a:latin typeface="Open Sans"/>
                <a:ea typeface="Open Sans"/>
                <a:cs typeface="Open Sans"/>
                <a:sym typeface="Open Sans"/>
              </a:rPr>
              <a:t>Working with interactive whiteboards</a:t>
            </a:r>
            <a:r>
              <a:rPr lang="bg-BG" sz="2800">
                <a:solidFill>
                  <a:srgbClr val="000000"/>
                </a:solidFill>
                <a:latin typeface="Open Sans"/>
                <a:ea typeface="Open Sans"/>
                <a:cs typeface="Open Sans"/>
                <a:sym typeface="Open Sans"/>
              </a:rPr>
              <a:t> </a:t>
            </a:r>
          </a:p>
          <a:p>
            <a:pPr indent="-457200" lvl="0" marL="457200" marR="0" rtl="0" algn="l">
              <a:spcBef>
                <a:spcPts val="0"/>
              </a:spcBef>
              <a:buClr>
                <a:srgbClr val="000000"/>
              </a:buClr>
              <a:buSzPts val="2800"/>
              <a:buFont typeface="Open Sans"/>
              <a:buChar char="•"/>
            </a:pPr>
            <a:r>
              <a:rPr lang="bg-BG" sz="2800">
                <a:latin typeface="Open Sans"/>
                <a:ea typeface="Open Sans"/>
                <a:cs typeface="Open Sans"/>
                <a:sym typeface="Open Sans"/>
              </a:rPr>
              <a:t>Planning multimedia lessons via mozaBook</a:t>
            </a:r>
            <a:r>
              <a:rPr lang="bg-BG" sz="2800">
                <a:solidFill>
                  <a:srgbClr val="000000"/>
                </a:solidFill>
                <a:latin typeface="Open Sans"/>
                <a:ea typeface="Open Sans"/>
                <a:cs typeface="Open Sans"/>
                <a:sym typeface="Open Sans"/>
              </a:rPr>
              <a:t> </a:t>
            </a:r>
          </a:p>
          <a:p>
            <a:pPr indent="-457200" lvl="0" marL="457200" marR="0" rtl="0" algn="l">
              <a:spcBef>
                <a:spcPts val="0"/>
              </a:spcBef>
              <a:buClr>
                <a:srgbClr val="000000"/>
              </a:buClr>
              <a:buSzPts val="2800"/>
              <a:buFont typeface="Open Sans"/>
              <a:buChar char="•"/>
            </a:pPr>
            <a:r>
              <a:rPr lang="bg-BG" sz="2800">
                <a:latin typeface="Open Sans"/>
                <a:ea typeface="Open Sans"/>
                <a:cs typeface="Open Sans"/>
                <a:sym typeface="Open Sans"/>
              </a:rPr>
              <a:t>Utilizing interactive teaching methods such as group discussions and project-based learning</a:t>
            </a:r>
            <a:r>
              <a:rPr lang="bg-BG" sz="2800">
                <a:solidFill>
                  <a:srgbClr val="000000"/>
                </a:solidFill>
                <a:latin typeface="Open Sans"/>
                <a:ea typeface="Open Sans"/>
                <a:cs typeface="Open Sans"/>
                <a:sym typeface="Open Sans"/>
              </a:rPr>
              <a:t> </a:t>
            </a:r>
          </a:p>
        </p:txBody>
      </p:sp>
      <p:pic>
        <p:nvPicPr>
          <p:cNvPr descr="D:\Galin__17\dokl_stat_novi\17\zaedno v chas konf\23283118_1947626135264223_1333664191_n.jpg" id="309" name="Shape 309"/>
          <p:cNvPicPr preferRelativeResize="0"/>
          <p:nvPr/>
        </p:nvPicPr>
        <p:blipFill rotWithShape="1">
          <a:blip r:embed="rId7">
            <a:alphaModFix/>
          </a:blip>
          <a:srcRect b="0" l="0" r="0" t="0"/>
          <a:stretch/>
        </p:blipFill>
        <p:spPr>
          <a:xfrm>
            <a:off x="4369495" y="3096725"/>
            <a:ext cx="5720861" cy="3868011"/>
          </a:xfrm>
          <a:prstGeom prst="rect">
            <a:avLst/>
          </a:prstGeom>
          <a:noFill/>
          <a:ln>
            <a:noFill/>
          </a:ln>
        </p:spPr>
      </p:pic>
      <p:pic>
        <p:nvPicPr>
          <p:cNvPr id="310" name="Shape 310"/>
          <p:cNvPicPr preferRelativeResize="0"/>
          <p:nvPr/>
        </p:nvPicPr>
        <p:blipFill>
          <a:blip r:embed="rId8">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rgbClr val="000000"/>
              </a:solidFill>
              <a:latin typeface="Calibri"/>
              <a:ea typeface="Calibri"/>
              <a:cs typeface="Calibri"/>
              <a:sym typeface="Calibri"/>
            </a:endParaRPr>
          </a:p>
        </p:txBody>
      </p:sp>
      <p:sp>
        <p:nvSpPr>
          <p:cNvPr id="316" name="Shape 316"/>
          <p:cNvSpPr txBox="1"/>
          <p:nvPr>
            <p:ph type="title"/>
          </p:nvPr>
        </p:nvSpPr>
        <p:spPr>
          <a:xfrm>
            <a:off x="1854200" y="38640"/>
            <a:ext cx="8489950" cy="981075"/>
          </a:xfrm>
          <a:prstGeom prst="rect">
            <a:avLst/>
          </a:prstGeom>
          <a:noFill/>
          <a:ln>
            <a:noFill/>
          </a:ln>
        </p:spPr>
        <p:txBody>
          <a:bodyPr anchorCtr="0" anchor="ctr" bIns="45700" lIns="91425" rIns="91425" wrap="square" tIns="45700">
            <a:noAutofit/>
          </a:bodyPr>
          <a:lstStyle/>
          <a:p>
            <a:pPr indent="-279400" lvl="0" marL="0" marR="0" rtl="0" algn="r">
              <a:lnSpc>
                <a:spcPct val="90000"/>
              </a:lnSpc>
              <a:spcBef>
                <a:spcPts val="0"/>
              </a:spcBef>
              <a:buClr>
                <a:schemeClr val="dk1"/>
              </a:buClr>
              <a:buSzPts val="4400"/>
              <a:buFont typeface="Calibri"/>
              <a:buNone/>
            </a:pPr>
            <a:r>
              <a:t/>
            </a:r>
            <a:endParaRPr b="1" i="0" sz="4400" u="none" cap="none" strike="noStrike">
              <a:solidFill>
                <a:srgbClr val="7F7F7F"/>
              </a:solidFill>
              <a:latin typeface="Calibri"/>
              <a:ea typeface="Calibri"/>
              <a:cs typeface="Calibri"/>
              <a:sym typeface="Calibri"/>
            </a:endParaRPr>
          </a:p>
        </p:txBody>
      </p:sp>
      <p:pic>
        <p:nvPicPr>
          <p:cNvPr id="317" name="Shape 317"/>
          <p:cNvPicPr preferRelativeResize="0"/>
          <p:nvPr/>
        </p:nvPicPr>
        <p:blipFill rotWithShape="1">
          <a:blip r:embed="rId3">
            <a:alphaModFix/>
          </a:blip>
          <a:srcRect b="0" l="0" r="0" t="0"/>
          <a:stretch/>
        </p:blipFill>
        <p:spPr>
          <a:xfrm>
            <a:off x="9793407" y="6023157"/>
            <a:ext cx="2133600" cy="609445"/>
          </a:xfrm>
          <a:prstGeom prst="rect">
            <a:avLst/>
          </a:prstGeom>
          <a:noFill/>
          <a:ln>
            <a:noFill/>
          </a:ln>
        </p:spPr>
      </p:pic>
      <p:grpSp>
        <p:nvGrpSpPr>
          <p:cNvPr id="318" name="Shape 318"/>
          <p:cNvGrpSpPr/>
          <p:nvPr/>
        </p:nvGrpSpPr>
        <p:grpSpPr>
          <a:xfrm>
            <a:off x="507519" y="6157371"/>
            <a:ext cx="3649679" cy="475231"/>
            <a:chOff x="233608" y="4117240"/>
            <a:chExt cx="6751631" cy="879142"/>
          </a:xfrm>
        </p:grpSpPr>
        <p:pic>
          <p:nvPicPr>
            <p:cNvPr id="319" name="Shape 319"/>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320" name="Shape 320"/>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321" name="Shape 321"/>
          <p:cNvPicPr preferRelativeResize="0"/>
          <p:nvPr/>
        </p:nvPicPr>
        <p:blipFill rotWithShape="1">
          <a:blip r:embed="rId6">
            <a:alphaModFix/>
          </a:blip>
          <a:srcRect b="0" l="0" r="0" t="0"/>
          <a:stretch/>
        </p:blipFill>
        <p:spPr>
          <a:xfrm>
            <a:off x="13293" y="-124382"/>
            <a:ext cx="2044107" cy="2044107"/>
          </a:xfrm>
          <a:prstGeom prst="rect">
            <a:avLst/>
          </a:prstGeom>
          <a:noFill/>
          <a:ln>
            <a:noFill/>
          </a:ln>
        </p:spPr>
      </p:pic>
      <p:pic>
        <p:nvPicPr>
          <p:cNvPr descr="D:\Galin__17\dokl_stat_novi\17\zaedno v chas konf\IMG_20171105_214606.jpg" id="322" name="Shape 322"/>
          <p:cNvPicPr preferRelativeResize="0"/>
          <p:nvPr/>
        </p:nvPicPr>
        <p:blipFill rotWithShape="1">
          <a:blip r:embed="rId7">
            <a:alphaModFix/>
          </a:blip>
          <a:srcRect b="0" l="0" r="0" t="0"/>
          <a:stretch/>
        </p:blipFill>
        <p:spPr>
          <a:xfrm>
            <a:off x="1559170" y="37404"/>
            <a:ext cx="5240215" cy="6119968"/>
          </a:xfrm>
          <a:prstGeom prst="rect">
            <a:avLst/>
          </a:prstGeom>
          <a:noFill/>
          <a:ln>
            <a:noFill/>
          </a:ln>
        </p:spPr>
      </p:pic>
      <p:pic>
        <p:nvPicPr>
          <p:cNvPr descr="D:\Galin__17\dokl_stat_novi\17\zaedno v chas konf\20170409_134605.jpg" id="323" name="Shape 323"/>
          <p:cNvPicPr preferRelativeResize="0"/>
          <p:nvPr/>
        </p:nvPicPr>
        <p:blipFill rotWithShape="1">
          <a:blip r:embed="rId8">
            <a:alphaModFix/>
          </a:blip>
          <a:srcRect b="0" l="0" r="0" t="0"/>
          <a:stretch/>
        </p:blipFill>
        <p:spPr>
          <a:xfrm>
            <a:off x="6799385" y="37404"/>
            <a:ext cx="5392615" cy="4042935"/>
          </a:xfrm>
          <a:prstGeom prst="rect">
            <a:avLst/>
          </a:prstGeom>
          <a:noFill/>
          <a:ln>
            <a:noFill/>
          </a:ln>
        </p:spPr>
      </p:pic>
      <p:sp>
        <p:nvSpPr>
          <p:cNvPr id="324" name="Shape 324"/>
          <p:cNvSpPr txBox="1"/>
          <p:nvPr/>
        </p:nvSpPr>
        <p:spPr>
          <a:xfrm>
            <a:off x="6993988" y="4301350"/>
            <a:ext cx="5003400" cy="1641000"/>
          </a:xfrm>
          <a:prstGeom prst="rect">
            <a:avLst/>
          </a:prstGeom>
          <a:noFill/>
          <a:ln>
            <a:noFill/>
          </a:ln>
        </p:spPr>
        <p:txBody>
          <a:bodyPr anchorCtr="0" anchor="t" bIns="91425" lIns="91425" rIns="91425" wrap="square" tIns="91425">
            <a:noAutofit/>
          </a:bodyPr>
          <a:lstStyle/>
          <a:p>
            <a:pPr indent="-69850" lvl="0" marL="0">
              <a:spcBef>
                <a:spcPts val="0"/>
              </a:spcBef>
              <a:buClr>
                <a:schemeClr val="dk1"/>
              </a:buClr>
              <a:buSzPts val="1100"/>
              <a:buFont typeface="Arial"/>
              <a:buNone/>
            </a:pPr>
            <a:r>
              <a:rPr lang="bg-BG" sz="2000">
                <a:solidFill>
                  <a:schemeClr val="dk1"/>
                </a:solidFill>
                <a:latin typeface="Open Sans"/>
                <a:ea typeface="Open Sans"/>
                <a:cs typeface="Open Sans"/>
                <a:sym typeface="Open Sans"/>
              </a:rPr>
              <a:t>“Exceptionally useful, interesting, and inspiring 4 days dedicated to ESL methodology and led by the wonderful Hilda Terlemezyan! Thank you &lt;3”</a:t>
            </a:r>
          </a:p>
        </p:txBody>
      </p:sp>
      <p:pic>
        <p:nvPicPr>
          <p:cNvPr id="325" name="Shape 325"/>
          <p:cNvPicPr preferRelativeResize="0"/>
          <p:nvPr/>
        </p:nvPicPr>
        <p:blipFill>
          <a:blip r:embed="rId9">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rgbClr val="000000"/>
              </a:solidFill>
              <a:latin typeface="Calibri"/>
              <a:ea typeface="Calibri"/>
              <a:cs typeface="Calibri"/>
              <a:sym typeface="Calibri"/>
            </a:endParaRPr>
          </a:p>
        </p:txBody>
      </p:sp>
      <p:sp>
        <p:nvSpPr>
          <p:cNvPr id="331" name="Shape 331"/>
          <p:cNvSpPr txBox="1"/>
          <p:nvPr>
            <p:ph type="title"/>
          </p:nvPr>
        </p:nvSpPr>
        <p:spPr>
          <a:xfrm>
            <a:off x="1854200" y="38640"/>
            <a:ext cx="8489950" cy="981075"/>
          </a:xfrm>
          <a:prstGeom prst="rect">
            <a:avLst/>
          </a:prstGeom>
          <a:noFill/>
          <a:ln>
            <a:noFill/>
          </a:ln>
        </p:spPr>
        <p:txBody>
          <a:bodyPr anchorCtr="0" anchor="ctr" bIns="45700" lIns="91425" rIns="91425" wrap="square" tIns="45700">
            <a:noAutofit/>
          </a:bodyPr>
          <a:lstStyle/>
          <a:p>
            <a:pPr indent="-279400" lvl="0" marL="0" marR="0" rtl="0" algn="r">
              <a:lnSpc>
                <a:spcPct val="90000"/>
              </a:lnSpc>
              <a:spcBef>
                <a:spcPts val="0"/>
              </a:spcBef>
              <a:buClr>
                <a:schemeClr val="dk1"/>
              </a:buClr>
              <a:buSzPts val="4400"/>
              <a:buFont typeface="Calibri"/>
              <a:buNone/>
            </a:pPr>
            <a:r>
              <a:t/>
            </a:r>
            <a:endParaRPr b="1" i="0" sz="4400" u="none" cap="none" strike="noStrike">
              <a:solidFill>
                <a:srgbClr val="7F7F7F"/>
              </a:solidFill>
              <a:latin typeface="Calibri"/>
              <a:ea typeface="Calibri"/>
              <a:cs typeface="Calibri"/>
              <a:sym typeface="Calibri"/>
            </a:endParaRPr>
          </a:p>
        </p:txBody>
      </p:sp>
      <p:pic>
        <p:nvPicPr>
          <p:cNvPr id="332" name="Shape 332"/>
          <p:cNvPicPr preferRelativeResize="0"/>
          <p:nvPr/>
        </p:nvPicPr>
        <p:blipFill rotWithShape="1">
          <a:blip r:embed="rId3">
            <a:alphaModFix/>
          </a:blip>
          <a:srcRect b="0" l="0" r="0" t="0"/>
          <a:stretch/>
        </p:blipFill>
        <p:spPr>
          <a:xfrm>
            <a:off x="9793407" y="6023157"/>
            <a:ext cx="2133600" cy="609445"/>
          </a:xfrm>
          <a:prstGeom prst="rect">
            <a:avLst/>
          </a:prstGeom>
          <a:noFill/>
          <a:ln>
            <a:noFill/>
          </a:ln>
        </p:spPr>
      </p:pic>
      <p:grpSp>
        <p:nvGrpSpPr>
          <p:cNvPr id="333" name="Shape 333"/>
          <p:cNvGrpSpPr/>
          <p:nvPr/>
        </p:nvGrpSpPr>
        <p:grpSpPr>
          <a:xfrm>
            <a:off x="507519" y="6157371"/>
            <a:ext cx="3649679" cy="475231"/>
            <a:chOff x="233608" y="4117240"/>
            <a:chExt cx="6751631" cy="879142"/>
          </a:xfrm>
        </p:grpSpPr>
        <p:pic>
          <p:nvPicPr>
            <p:cNvPr id="334" name="Shape 334"/>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335" name="Shape 335"/>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336" name="Shape 336"/>
          <p:cNvPicPr preferRelativeResize="0"/>
          <p:nvPr/>
        </p:nvPicPr>
        <p:blipFill rotWithShape="1">
          <a:blip r:embed="rId6">
            <a:alphaModFix/>
          </a:blip>
          <a:srcRect b="0" l="0" r="0" t="0"/>
          <a:stretch/>
        </p:blipFill>
        <p:spPr>
          <a:xfrm>
            <a:off x="13293" y="-124382"/>
            <a:ext cx="2044107" cy="2044107"/>
          </a:xfrm>
          <a:prstGeom prst="rect">
            <a:avLst/>
          </a:prstGeom>
          <a:noFill/>
          <a:ln>
            <a:noFill/>
          </a:ln>
        </p:spPr>
      </p:pic>
      <p:pic>
        <p:nvPicPr>
          <p:cNvPr descr="D:\Galin__17\dokl_stat_novi\17\zaedno v chas konf\20170409_125048.jpg" id="337" name="Shape 337"/>
          <p:cNvPicPr preferRelativeResize="0"/>
          <p:nvPr/>
        </p:nvPicPr>
        <p:blipFill rotWithShape="1">
          <a:blip r:embed="rId7">
            <a:alphaModFix/>
          </a:blip>
          <a:srcRect b="0" l="0" r="0" t="0"/>
          <a:stretch/>
        </p:blipFill>
        <p:spPr>
          <a:xfrm>
            <a:off x="-117231" y="0"/>
            <a:ext cx="8335108" cy="6157371"/>
          </a:xfrm>
          <a:prstGeom prst="rect">
            <a:avLst/>
          </a:prstGeom>
          <a:noFill/>
          <a:ln>
            <a:noFill/>
          </a:ln>
        </p:spPr>
      </p:pic>
      <p:pic>
        <p:nvPicPr>
          <p:cNvPr descr="D:\Galin__17\dokl_stat_novi\17\zaedno v chas konf\20170409_145219.jpg" id="338" name="Shape 338"/>
          <p:cNvPicPr preferRelativeResize="0"/>
          <p:nvPr/>
        </p:nvPicPr>
        <p:blipFill rotWithShape="1">
          <a:blip r:embed="rId8">
            <a:alphaModFix/>
          </a:blip>
          <a:srcRect b="0" l="0" r="0" t="0"/>
          <a:stretch/>
        </p:blipFill>
        <p:spPr>
          <a:xfrm>
            <a:off x="7037125" y="54381"/>
            <a:ext cx="5049983" cy="6596842"/>
          </a:xfrm>
          <a:prstGeom prst="rect">
            <a:avLst/>
          </a:prstGeom>
          <a:noFill/>
          <a:ln>
            <a:noFill/>
          </a:ln>
        </p:spPr>
      </p:pic>
      <p:pic>
        <p:nvPicPr>
          <p:cNvPr id="339" name="Shape 339"/>
          <p:cNvPicPr preferRelativeResize="0"/>
          <p:nvPr/>
        </p:nvPicPr>
        <p:blipFill>
          <a:blip r:embed="rId9">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rgbClr val="000000"/>
              </a:solidFill>
              <a:latin typeface="Calibri"/>
              <a:ea typeface="Calibri"/>
              <a:cs typeface="Calibri"/>
              <a:sym typeface="Calibri"/>
            </a:endParaRPr>
          </a:p>
        </p:txBody>
      </p:sp>
      <p:sp>
        <p:nvSpPr>
          <p:cNvPr id="345" name="Shape 345"/>
          <p:cNvSpPr txBox="1"/>
          <p:nvPr>
            <p:ph type="title"/>
          </p:nvPr>
        </p:nvSpPr>
        <p:spPr>
          <a:xfrm>
            <a:off x="1617785" y="38640"/>
            <a:ext cx="10468707" cy="981075"/>
          </a:xfrm>
          <a:prstGeom prst="rect">
            <a:avLst/>
          </a:prstGeom>
          <a:noFill/>
          <a:ln>
            <a:noFill/>
          </a:ln>
        </p:spPr>
        <p:txBody>
          <a:bodyPr anchorCtr="0" anchor="ctr" bIns="45700" lIns="91425" rIns="91425" wrap="square" tIns="45700">
            <a:noAutofit/>
          </a:bodyPr>
          <a:lstStyle/>
          <a:p>
            <a:pPr indent="-251396" lvl="0" marL="0" marR="0" rtl="0" algn="r">
              <a:lnSpc>
                <a:spcPct val="90000"/>
              </a:lnSpc>
              <a:spcBef>
                <a:spcPts val="0"/>
              </a:spcBef>
              <a:buClr>
                <a:srgbClr val="7F7F7F"/>
              </a:buClr>
              <a:buSzPts val="3959"/>
              <a:buFont typeface="Calibri"/>
              <a:buNone/>
            </a:pPr>
            <a:r>
              <a:rPr b="1" lang="bg-BG" sz="3600">
                <a:solidFill>
                  <a:srgbClr val="7F7F7F"/>
                </a:solidFill>
                <a:latin typeface="Open Sans"/>
                <a:ea typeface="Open Sans"/>
                <a:cs typeface="Open Sans"/>
                <a:sym typeface="Open Sans"/>
              </a:rPr>
              <a:t>Training Based on Practice and Gaining Experience</a:t>
            </a:r>
          </a:p>
        </p:txBody>
      </p:sp>
      <p:pic>
        <p:nvPicPr>
          <p:cNvPr id="346" name="Shape 346"/>
          <p:cNvPicPr preferRelativeResize="0"/>
          <p:nvPr/>
        </p:nvPicPr>
        <p:blipFill rotWithShape="1">
          <a:blip r:embed="rId3">
            <a:alphaModFix/>
          </a:blip>
          <a:srcRect b="0" l="0" r="0" t="0"/>
          <a:stretch/>
        </p:blipFill>
        <p:spPr>
          <a:xfrm>
            <a:off x="9793407" y="6023157"/>
            <a:ext cx="2133600" cy="609445"/>
          </a:xfrm>
          <a:prstGeom prst="rect">
            <a:avLst/>
          </a:prstGeom>
          <a:noFill/>
          <a:ln>
            <a:noFill/>
          </a:ln>
        </p:spPr>
      </p:pic>
      <p:grpSp>
        <p:nvGrpSpPr>
          <p:cNvPr id="347" name="Shape 347"/>
          <p:cNvGrpSpPr/>
          <p:nvPr/>
        </p:nvGrpSpPr>
        <p:grpSpPr>
          <a:xfrm>
            <a:off x="507519" y="6157371"/>
            <a:ext cx="3649679" cy="475231"/>
            <a:chOff x="233608" y="4117240"/>
            <a:chExt cx="6751631" cy="879142"/>
          </a:xfrm>
        </p:grpSpPr>
        <p:pic>
          <p:nvPicPr>
            <p:cNvPr id="348" name="Shape 348"/>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349" name="Shape 349"/>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350" name="Shape 350"/>
          <p:cNvPicPr preferRelativeResize="0"/>
          <p:nvPr/>
        </p:nvPicPr>
        <p:blipFill rotWithShape="1">
          <a:blip r:embed="rId6">
            <a:alphaModFix/>
          </a:blip>
          <a:srcRect b="0" l="0" r="0" t="0"/>
          <a:stretch/>
        </p:blipFill>
        <p:spPr>
          <a:xfrm>
            <a:off x="13293" y="-124382"/>
            <a:ext cx="2044107" cy="2044107"/>
          </a:xfrm>
          <a:prstGeom prst="rect">
            <a:avLst/>
          </a:prstGeom>
          <a:noFill/>
          <a:ln>
            <a:noFill/>
          </a:ln>
        </p:spPr>
      </p:pic>
      <p:sp>
        <p:nvSpPr>
          <p:cNvPr id="351" name="Shape 351"/>
          <p:cNvSpPr/>
          <p:nvPr/>
        </p:nvSpPr>
        <p:spPr>
          <a:xfrm>
            <a:off x="1629236" y="1805602"/>
            <a:ext cx="9624918" cy="4351769"/>
          </a:xfrm>
          <a:prstGeom prst="rect">
            <a:avLst/>
          </a:prstGeom>
          <a:noFill/>
          <a:ln>
            <a:noFill/>
          </a:ln>
        </p:spPr>
        <p:txBody>
          <a:bodyPr anchorCtr="0" anchor="t" bIns="45700" lIns="91425" rIns="91425" wrap="square" tIns="45700">
            <a:noAutofit/>
          </a:bodyPr>
          <a:lstStyle/>
          <a:p>
            <a:pPr indent="-285750" lvl="0" marL="285750" marR="0" rtl="0" algn="l">
              <a:lnSpc>
                <a:spcPct val="107000"/>
              </a:lnSpc>
              <a:spcBef>
                <a:spcPts val="0"/>
              </a:spcBef>
              <a:spcAft>
                <a:spcPts val="0"/>
              </a:spcAft>
              <a:buClr>
                <a:schemeClr val="dk1"/>
              </a:buClr>
              <a:buSzPts val="2800"/>
              <a:buFont typeface="Open Sans"/>
              <a:buChar char="•"/>
            </a:pPr>
            <a:r>
              <a:rPr lang="bg-BG" sz="2800">
                <a:solidFill>
                  <a:schemeClr val="dk1"/>
                </a:solidFill>
                <a:latin typeface="Open Sans"/>
                <a:ea typeface="Open Sans"/>
                <a:cs typeface="Open Sans"/>
                <a:sym typeface="Open Sans"/>
              </a:rPr>
              <a:t>Online lesson observations</a:t>
            </a:r>
          </a:p>
          <a:p>
            <a:pPr indent="-285750" lvl="0" marL="285750" marR="0" rtl="0" algn="l">
              <a:lnSpc>
                <a:spcPct val="107000"/>
              </a:lnSpc>
              <a:spcBef>
                <a:spcPts val="800"/>
              </a:spcBef>
              <a:spcAft>
                <a:spcPts val="0"/>
              </a:spcAft>
              <a:buClr>
                <a:schemeClr val="dk1"/>
              </a:buClr>
              <a:buSzPts val="2800"/>
              <a:buFont typeface="Open Sans"/>
              <a:buChar char="•"/>
            </a:pPr>
            <a:r>
              <a:rPr lang="bg-BG" sz="2800">
                <a:solidFill>
                  <a:schemeClr val="dk1"/>
                </a:solidFill>
                <a:latin typeface="Open Sans"/>
                <a:ea typeface="Open Sans"/>
                <a:cs typeface="Open Sans"/>
                <a:sym typeface="Open Sans"/>
              </a:rPr>
              <a:t>Practical training after the first theoretical semester which includes working at an actual school allowing teacher-interns to develop their professional competencies, pedagogical and methodical skills</a:t>
            </a:r>
          </a:p>
          <a:p>
            <a:pPr indent="-285750" lvl="0" marL="285750" marR="0" rtl="0" algn="l">
              <a:lnSpc>
                <a:spcPct val="107000"/>
              </a:lnSpc>
              <a:spcBef>
                <a:spcPts val="800"/>
              </a:spcBef>
              <a:spcAft>
                <a:spcPts val="0"/>
              </a:spcAft>
              <a:buClr>
                <a:schemeClr val="dk1"/>
              </a:buClr>
              <a:buSzPts val="2800"/>
              <a:buFont typeface="Open Sans"/>
              <a:buChar char="•"/>
            </a:pPr>
            <a:r>
              <a:rPr lang="bg-BG" sz="2800">
                <a:solidFill>
                  <a:schemeClr val="dk1"/>
                </a:solidFill>
                <a:latin typeface="Open Sans"/>
                <a:ea typeface="Open Sans"/>
                <a:cs typeface="Open Sans"/>
                <a:sym typeface="Open Sans"/>
              </a:rPr>
              <a:t>Support and mentorship</a:t>
            </a:r>
            <a:r>
              <a:rPr lang="bg-BG" sz="2800">
                <a:solidFill>
                  <a:schemeClr val="dk1"/>
                </a:solidFill>
                <a:latin typeface="Open Sans"/>
                <a:ea typeface="Open Sans"/>
                <a:cs typeface="Open Sans"/>
                <a:sym typeface="Open Sans"/>
              </a:rPr>
              <a:t> -  at pilot schools by teacher mentors and at the university by academic mentors</a:t>
            </a:r>
          </a:p>
          <a:p>
            <a:pPr indent="0" lvl="0" marL="0" marR="0" rtl="0" algn="l">
              <a:lnSpc>
                <a:spcPct val="107000"/>
              </a:lnSpc>
              <a:spcBef>
                <a:spcPts val="800"/>
              </a:spcBef>
              <a:spcAft>
                <a:spcPts val="0"/>
              </a:spcAft>
              <a:buNone/>
            </a:pPr>
            <a:r>
              <a:t/>
            </a:r>
            <a:endParaRPr sz="1600">
              <a:solidFill>
                <a:schemeClr val="dk1"/>
              </a:solidFill>
              <a:latin typeface="Open Sans"/>
              <a:ea typeface="Open Sans"/>
              <a:cs typeface="Open Sans"/>
              <a:sym typeface="Open Sans"/>
            </a:endParaRPr>
          </a:p>
        </p:txBody>
      </p:sp>
      <p:pic>
        <p:nvPicPr>
          <p:cNvPr id="352" name="Shape 352"/>
          <p:cNvPicPr preferRelativeResize="0"/>
          <p:nvPr/>
        </p:nvPicPr>
        <p:blipFill>
          <a:blip r:embed="rId7">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nvSpPr>
        <p:spPr>
          <a:xfrm>
            <a:off x="1570893" y="1038891"/>
            <a:ext cx="10621108" cy="5478423"/>
          </a:xfrm>
          <a:prstGeom prst="rect">
            <a:avLst/>
          </a:prstGeom>
          <a:noFill/>
          <a:ln>
            <a:noFill/>
          </a:ln>
        </p:spPr>
        <p:txBody>
          <a:bodyPr anchorCtr="0" anchor="t" bIns="45700" lIns="91425" rIns="91425" wrap="square" tIns="45700">
            <a:noAutofit/>
          </a:bodyPr>
          <a:lstStyle/>
          <a:p>
            <a:pPr indent="-260350" lvl="0" marL="285750" marR="0" rtl="0" algn="l">
              <a:spcBef>
                <a:spcPts val="0"/>
              </a:spcBef>
              <a:buClr>
                <a:srgbClr val="000000"/>
              </a:buClr>
              <a:buSzPts val="2400"/>
              <a:buFont typeface="Open Sans"/>
              <a:buChar char="•"/>
            </a:pPr>
            <a:r>
              <a:rPr lang="bg-BG" sz="2400">
                <a:latin typeface="Open Sans"/>
                <a:ea typeface="Open Sans"/>
                <a:cs typeface="Open Sans"/>
                <a:sym typeface="Open Sans"/>
              </a:rPr>
              <a:t>A successful and creative collaboration accomplished by building a professional network</a:t>
            </a:r>
            <a:r>
              <a:rPr lang="bg-BG" sz="2400">
                <a:solidFill>
                  <a:srgbClr val="000000"/>
                </a:solidFill>
                <a:latin typeface="Open Sans"/>
                <a:ea typeface="Open Sans"/>
                <a:cs typeface="Open Sans"/>
                <a:sym typeface="Open Sans"/>
              </a:rPr>
              <a:t> (</a:t>
            </a:r>
            <a:r>
              <a:rPr lang="bg-BG" sz="2400">
                <a:latin typeface="Open Sans"/>
                <a:ea typeface="Open Sans"/>
                <a:cs typeface="Open Sans"/>
                <a:sym typeface="Open Sans"/>
              </a:rPr>
              <a:t>Ministry of Education and Science</a:t>
            </a:r>
            <a:r>
              <a:rPr lang="bg-BG" sz="2400">
                <a:solidFill>
                  <a:srgbClr val="000000"/>
                </a:solidFill>
                <a:latin typeface="Open Sans"/>
                <a:ea typeface="Open Sans"/>
                <a:cs typeface="Open Sans"/>
                <a:sym typeface="Open Sans"/>
              </a:rPr>
              <a:t>-</a:t>
            </a:r>
            <a:r>
              <a:rPr lang="bg-BG" sz="2400">
                <a:latin typeface="Open Sans"/>
                <a:ea typeface="Open Sans"/>
                <a:cs typeface="Open Sans"/>
                <a:sym typeface="Open Sans"/>
              </a:rPr>
              <a:t>University</a:t>
            </a:r>
            <a:r>
              <a:rPr lang="bg-BG" sz="2400">
                <a:solidFill>
                  <a:srgbClr val="000000"/>
                </a:solidFill>
                <a:latin typeface="Open Sans"/>
                <a:ea typeface="Open Sans"/>
                <a:cs typeface="Open Sans"/>
                <a:sym typeface="Open Sans"/>
              </a:rPr>
              <a:t>-</a:t>
            </a:r>
            <a:r>
              <a:rPr lang="bg-BG" sz="2400">
                <a:latin typeface="Open Sans"/>
                <a:ea typeface="Open Sans"/>
                <a:cs typeface="Open Sans"/>
                <a:sym typeface="Open Sans"/>
              </a:rPr>
              <a:t>NGO</a:t>
            </a:r>
            <a:r>
              <a:rPr lang="bg-BG" sz="2400">
                <a:solidFill>
                  <a:srgbClr val="000000"/>
                </a:solidFill>
                <a:latin typeface="Open Sans"/>
                <a:ea typeface="Open Sans"/>
                <a:cs typeface="Open Sans"/>
                <a:sym typeface="Open Sans"/>
              </a:rPr>
              <a:t>-</a:t>
            </a:r>
            <a:r>
              <a:rPr lang="bg-BG" sz="2400">
                <a:latin typeface="Open Sans"/>
                <a:ea typeface="Open Sans"/>
                <a:cs typeface="Open Sans"/>
                <a:sym typeface="Open Sans"/>
              </a:rPr>
              <a:t>pilot schools</a:t>
            </a:r>
            <a:r>
              <a:rPr lang="bg-BG" sz="2400">
                <a:solidFill>
                  <a:srgbClr val="000000"/>
                </a:solidFill>
                <a:latin typeface="Open Sans"/>
                <a:ea typeface="Open Sans"/>
                <a:cs typeface="Open Sans"/>
                <a:sym typeface="Open Sans"/>
              </a:rPr>
              <a:t>)</a:t>
            </a:r>
          </a:p>
          <a:p>
            <a:pPr indent="-260350" lvl="0" marL="285750" rtl="0">
              <a:lnSpc>
                <a:spcPct val="107000"/>
              </a:lnSpc>
              <a:spcBef>
                <a:spcPts val="0"/>
              </a:spcBef>
              <a:buClr>
                <a:srgbClr val="000000"/>
              </a:buClr>
              <a:buSzPts val="2400"/>
              <a:buFont typeface="Open Sans"/>
              <a:buChar char="•"/>
            </a:pPr>
            <a:r>
              <a:rPr lang="bg-BG" sz="2400">
                <a:solidFill>
                  <a:schemeClr val="dk1"/>
                </a:solidFill>
                <a:latin typeface="Open Sans"/>
                <a:ea typeface="Open Sans"/>
                <a:cs typeface="Open Sans"/>
                <a:sym typeface="Open Sans"/>
              </a:rPr>
              <a:t>Focusing on pedagogy, psychology, and leadership when training new teachers</a:t>
            </a:r>
          </a:p>
          <a:p>
            <a:pPr indent="-260350" lvl="0" marL="285750" marR="0" rtl="0" algn="l">
              <a:spcBef>
                <a:spcPts val="0"/>
              </a:spcBef>
              <a:buClr>
                <a:srgbClr val="000000"/>
              </a:buClr>
              <a:buSzPts val="2400"/>
              <a:buFont typeface="Open Sans"/>
              <a:buChar char="•"/>
            </a:pPr>
            <a:r>
              <a:rPr lang="bg-BG" sz="2400">
                <a:latin typeface="Open Sans"/>
                <a:ea typeface="Open Sans"/>
                <a:cs typeface="Open Sans"/>
                <a:sym typeface="Open Sans"/>
              </a:rPr>
              <a:t>Expanding the practical training modules and providing professional support to new teachers </a:t>
            </a:r>
          </a:p>
          <a:p>
            <a:pPr indent="-260350" lvl="0" marL="285750" marR="0" rtl="0" algn="l">
              <a:spcBef>
                <a:spcPts val="0"/>
              </a:spcBef>
              <a:buClr>
                <a:srgbClr val="000000"/>
              </a:buClr>
              <a:buSzPts val="2400"/>
              <a:buFont typeface="Open Sans"/>
              <a:buChar char="•"/>
            </a:pPr>
            <a:r>
              <a:rPr lang="bg-BG" sz="2400">
                <a:latin typeface="Open Sans"/>
                <a:ea typeface="Open Sans"/>
                <a:cs typeface="Open Sans"/>
                <a:sym typeface="Open Sans"/>
              </a:rPr>
              <a:t>Changing the training model for new teachers</a:t>
            </a:r>
          </a:p>
          <a:p>
            <a:pPr indent="-260350" lvl="0" marL="285750" marR="0" rtl="0" algn="l">
              <a:spcBef>
                <a:spcPts val="0"/>
              </a:spcBef>
              <a:buClr>
                <a:srgbClr val="000000"/>
              </a:buClr>
              <a:buSzPts val="2400"/>
              <a:buFont typeface="Open Sans"/>
              <a:buChar char="•"/>
            </a:pPr>
            <a:r>
              <a:rPr lang="bg-BG" sz="2400">
                <a:latin typeface="Open Sans"/>
                <a:ea typeface="Open Sans"/>
                <a:cs typeface="Open Sans"/>
                <a:sym typeface="Open Sans"/>
              </a:rPr>
              <a:t>Changing the accreditation procedures for university teaching programs</a:t>
            </a:r>
          </a:p>
          <a:p>
            <a:pPr indent="-260350" lvl="0" marL="285750" marR="0" rtl="0" algn="l">
              <a:spcBef>
                <a:spcPts val="0"/>
              </a:spcBef>
              <a:buClr>
                <a:srgbClr val="000000"/>
              </a:buClr>
              <a:buSzPts val="2400"/>
              <a:buFont typeface="Arial"/>
              <a:buChar char="•"/>
            </a:pPr>
            <a:r>
              <a:rPr lang="bg-BG" sz="2400">
                <a:latin typeface="Open Sans"/>
                <a:ea typeface="Open Sans"/>
                <a:cs typeface="Open Sans"/>
                <a:sym typeface="Open Sans"/>
              </a:rPr>
              <a:t>Training and qualification of new teachers - a leap towards better quality education provided by schools in Bulgaria</a:t>
            </a:r>
          </a:p>
        </p:txBody>
      </p:sp>
      <p:sp>
        <p:nvSpPr>
          <p:cNvPr id="358" name="Shape 358"/>
          <p:cNvSpPr txBox="1"/>
          <p:nvPr>
            <p:ph type="title"/>
          </p:nvPr>
        </p:nvSpPr>
        <p:spPr>
          <a:xfrm>
            <a:off x="1854200" y="38640"/>
            <a:ext cx="8490000" cy="981000"/>
          </a:xfrm>
          <a:prstGeom prst="rect">
            <a:avLst/>
          </a:prstGeom>
          <a:noFill/>
          <a:ln>
            <a:noFill/>
          </a:ln>
        </p:spPr>
        <p:txBody>
          <a:bodyPr anchorCtr="0" anchor="ctr" bIns="45700" lIns="91425" rIns="91425" wrap="square" tIns="45700">
            <a:noAutofit/>
          </a:bodyPr>
          <a:lstStyle/>
          <a:p>
            <a:pPr indent="-279400" lvl="0" marL="0" marR="0" rtl="0" algn="ctr">
              <a:lnSpc>
                <a:spcPct val="90000"/>
              </a:lnSpc>
              <a:spcBef>
                <a:spcPts val="0"/>
              </a:spcBef>
              <a:buClr>
                <a:srgbClr val="7F7F7F"/>
              </a:buClr>
              <a:buSzPts val="4400"/>
              <a:buFont typeface="Calibri"/>
              <a:buNone/>
            </a:pPr>
            <a:r>
              <a:rPr b="1" lang="bg-BG">
                <a:solidFill>
                  <a:srgbClr val="7F7F7F"/>
                </a:solidFill>
                <a:latin typeface="Open Sans"/>
                <a:ea typeface="Open Sans"/>
                <a:cs typeface="Open Sans"/>
                <a:sym typeface="Open Sans"/>
              </a:rPr>
              <a:t>Conclusions</a:t>
            </a:r>
          </a:p>
        </p:txBody>
      </p:sp>
      <p:pic>
        <p:nvPicPr>
          <p:cNvPr id="359" name="Shape 359"/>
          <p:cNvPicPr preferRelativeResize="0"/>
          <p:nvPr/>
        </p:nvPicPr>
        <p:blipFill rotWithShape="1">
          <a:blip r:embed="rId3">
            <a:alphaModFix/>
          </a:blip>
          <a:srcRect b="0" l="0" r="0" t="0"/>
          <a:stretch/>
        </p:blipFill>
        <p:spPr>
          <a:xfrm>
            <a:off x="9793407" y="6023157"/>
            <a:ext cx="2133600" cy="609445"/>
          </a:xfrm>
          <a:prstGeom prst="rect">
            <a:avLst/>
          </a:prstGeom>
          <a:noFill/>
          <a:ln>
            <a:noFill/>
          </a:ln>
        </p:spPr>
      </p:pic>
      <p:grpSp>
        <p:nvGrpSpPr>
          <p:cNvPr id="360" name="Shape 360"/>
          <p:cNvGrpSpPr/>
          <p:nvPr/>
        </p:nvGrpSpPr>
        <p:grpSpPr>
          <a:xfrm>
            <a:off x="507519" y="6157371"/>
            <a:ext cx="3649679" cy="475231"/>
            <a:chOff x="233608" y="4117240"/>
            <a:chExt cx="6751631" cy="879142"/>
          </a:xfrm>
        </p:grpSpPr>
        <p:pic>
          <p:nvPicPr>
            <p:cNvPr id="361" name="Shape 361"/>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362" name="Shape 362"/>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363" name="Shape 363"/>
          <p:cNvPicPr preferRelativeResize="0"/>
          <p:nvPr/>
        </p:nvPicPr>
        <p:blipFill rotWithShape="1">
          <a:blip r:embed="rId6">
            <a:alphaModFix/>
          </a:blip>
          <a:srcRect b="0" l="0" r="0" t="0"/>
          <a:stretch/>
        </p:blipFill>
        <p:spPr>
          <a:xfrm>
            <a:off x="13293" y="-124382"/>
            <a:ext cx="2044107" cy="2044107"/>
          </a:xfrm>
          <a:prstGeom prst="rect">
            <a:avLst/>
          </a:prstGeom>
          <a:noFill/>
          <a:ln>
            <a:noFill/>
          </a:ln>
        </p:spPr>
      </p:pic>
      <p:pic>
        <p:nvPicPr>
          <p:cNvPr id="364" name="Shape 364"/>
          <p:cNvPicPr preferRelativeResize="0"/>
          <p:nvPr/>
        </p:nvPicPr>
        <p:blipFill>
          <a:blip r:embed="rId7">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rgbClr val="000000"/>
              </a:solidFill>
              <a:latin typeface="Calibri"/>
              <a:ea typeface="Calibri"/>
              <a:cs typeface="Calibri"/>
              <a:sym typeface="Calibri"/>
            </a:endParaRPr>
          </a:p>
        </p:txBody>
      </p:sp>
      <p:sp>
        <p:nvSpPr>
          <p:cNvPr id="370" name="Shape 370"/>
          <p:cNvSpPr txBox="1"/>
          <p:nvPr>
            <p:ph type="title"/>
          </p:nvPr>
        </p:nvSpPr>
        <p:spPr>
          <a:xfrm>
            <a:off x="1854200" y="38640"/>
            <a:ext cx="8489950" cy="981075"/>
          </a:xfrm>
          <a:prstGeom prst="rect">
            <a:avLst/>
          </a:prstGeom>
          <a:noFill/>
          <a:ln>
            <a:noFill/>
          </a:ln>
        </p:spPr>
        <p:txBody>
          <a:bodyPr anchorCtr="0" anchor="ctr" bIns="45700" lIns="91425" rIns="91425" wrap="square" tIns="45700">
            <a:noAutofit/>
          </a:bodyPr>
          <a:lstStyle/>
          <a:p>
            <a:pPr indent="-279400" lvl="0" marL="0" marR="0" rtl="0" algn="r">
              <a:lnSpc>
                <a:spcPct val="90000"/>
              </a:lnSpc>
              <a:spcBef>
                <a:spcPts val="0"/>
              </a:spcBef>
              <a:buClr>
                <a:schemeClr val="dk1"/>
              </a:buClr>
              <a:buSzPts val="4400"/>
              <a:buFont typeface="Calibri"/>
              <a:buNone/>
            </a:pPr>
            <a:r>
              <a:t/>
            </a:r>
            <a:endParaRPr b="1" i="0" sz="4400" u="none" cap="none" strike="noStrike">
              <a:solidFill>
                <a:srgbClr val="7F7F7F"/>
              </a:solidFill>
              <a:latin typeface="Calibri"/>
              <a:ea typeface="Calibri"/>
              <a:cs typeface="Calibri"/>
              <a:sym typeface="Calibri"/>
            </a:endParaRPr>
          </a:p>
        </p:txBody>
      </p:sp>
      <p:pic>
        <p:nvPicPr>
          <p:cNvPr id="371" name="Shape 371"/>
          <p:cNvPicPr preferRelativeResize="0"/>
          <p:nvPr/>
        </p:nvPicPr>
        <p:blipFill rotWithShape="1">
          <a:blip r:embed="rId3">
            <a:alphaModFix/>
          </a:blip>
          <a:srcRect b="0" l="0" r="0" t="0"/>
          <a:stretch/>
        </p:blipFill>
        <p:spPr>
          <a:xfrm>
            <a:off x="9793407" y="6023157"/>
            <a:ext cx="2133600" cy="609445"/>
          </a:xfrm>
          <a:prstGeom prst="rect">
            <a:avLst/>
          </a:prstGeom>
          <a:noFill/>
          <a:ln>
            <a:noFill/>
          </a:ln>
        </p:spPr>
      </p:pic>
      <p:grpSp>
        <p:nvGrpSpPr>
          <p:cNvPr id="372" name="Shape 372"/>
          <p:cNvGrpSpPr/>
          <p:nvPr/>
        </p:nvGrpSpPr>
        <p:grpSpPr>
          <a:xfrm>
            <a:off x="507519" y="6157371"/>
            <a:ext cx="3649679" cy="475231"/>
            <a:chOff x="233608" y="4117240"/>
            <a:chExt cx="6751631" cy="879142"/>
          </a:xfrm>
        </p:grpSpPr>
        <p:pic>
          <p:nvPicPr>
            <p:cNvPr id="373" name="Shape 373"/>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374" name="Shape 374"/>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375" name="Shape 375"/>
          <p:cNvPicPr preferRelativeResize="0"/>
          <p:nvPr/>
        </p:nvPicPr>
        <p:blipFill rotWithShape="1">
          <a:blip r:embed="rId6">
            <a:alphaModFix/>
          </a:blip>
          <a:srcRect b="0" l="0" r="0" t="0"/>
          <a:stretch/>
        </p:blipFill>
        <p:spPr>
          <a:xfrm>
            <a:off x="13293" y="-124382"/>
            <a:ext cx="2044107" cy="2044107"/>
          </a:xfrm>
          <a:prstGeom prst="rect">
            <a:avLst/>
          </a:prstGeom>
          <a:noFill/>
          <a:ln>
            <a:noFill/>
          </a:ln>
        </p:spPr>
      </p:pic>
      <p:sp>
        <p:nvSpPr>
          <p:cNvPr id="376" name="Shape 376"/>
          <p:cNvSpPr/>
          <p:nvPr/>
        </p:nvSpPr>
        <p:spPr>
          <a:xfrm>
            <a:off x="2372001" y="2828836"/>
            <a:ext cx="7421405" cy="646331"/>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lang="bg-BG" sz="3600">
                <a:latin typeface="Open Sans"/>
                <a:ea typeface="Open Sans"/>
                <a:cs typeface="Open Sans"/>
                <a:sym typeface="Open Sans"/>
              </a:rPr>
              <a:t>Thank you!</a:t>
            </a:r>
          </a:p>
        </p:txBody>
      </p:sp>
      <p:pic>
        <p:nvPicPr>
          <p:cNvPr id="377" name="Shape 377"/>
          <p:cNvPicPr preferRelativeResize="0"/>
          <p:nvPr/>
        </p:nvPicPr>
        <p:blipFill>
          <a:blip r:embed="rId7">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chemeClr val="dk1"/>
              </a:solidFill>
              <a:latin typeface="Calibri"/>
              <a:ea typeface="Calibri"/>
              <a:cs typeface="Calibri"/>
              <a:sym typeface="Calibri"/>
            </a:endParaRPr>
          </a:p>
        </p:txBody>
      </p:sp>
      <p:sp>
        <p:nvSpPr>
          <p:cNvPr id="97" name="Shape 97"/>
          <p:cNvSpPr txBox="1"/>
          <p:nvPr>
            <p:ph type="title"/>
          </p:nvPr>
        </p:nvSpPr>
        <p:spPr>
          <a:xfrm>
            <a:off x="2982203" y="407133"/>
            <a:ext cx="8489950" cy="981075"/>
          </a:xfrm>
          <a:prstGeom prst="rect">
            <a:avLst/>
          </a:prstGeom>
          <a:noFill/>
          <a:ln>
            <a:noFill/>
          </a:ln>
        </p:spPr>
        <p:txBody>
          <a:bodyPr anchorCtr="0" anchor="ctr" bIns="45700" lIns="91425" rIns="91425" wrap="square" tIns="45700">
            <a:noAutofit/>
          </a:bodyPr>
          <a:lstStyle/>
          <a:p>
            <a:pPr indent="-228600" lvl="0" marL="0" marR="0" rtl="0" algn="r">
              <a:lnSpc>
                <a:spcPct val="90000"/>
              </a:lnSpc>
              <a:spcBef>
                <a:spcPts val="0"/>
              </a:spcBef>
              <a:buClr>
                <a:srgbClr val="858585"/>
              </a:buClr>
              <a:buSzPts val="3600"/>
              <a:buFont typeface="Open Sans"/>
              <a:buNone/>
            </a:pPr>
            <a:r>
              <a:rPr b="1" lang="bg-BG" sz="3600">
                <a:solidFill>
                  <a:srgbClr val="858585"/>
                </a:solidFill>
                <a:latin typeface="Open Sans"/>
                <a:ea typeface="Open Sans"/>
                <a:cs typeface="Open Sans"/>
                <a:sym typeface="Open Sans"/>
              </a:rPr>
              <a:t>EU-Wide Challenges in the Teaching Profession </a:t>
            </a:r>
          </a:p>
        </p:txBody>
      </p:sp>
      <p:grpSp>
        <p:nvGrpSpPr>
          <p:cNvPr id="98" name="Shape 98"/>
          <p:cNvGrpSpPr/>
          <p:nvPr/>
        </p:nvGrpSpPr>
        <p:grpSpPr>
          <a:xfrm>
            <a:off x="507519" y="6157371"/>
            <a:ext cx="3649679" cy="475231"/>
            <a:chOff x="233608" y="4117240"/>
            <a:chExt cx="6751631" cy="879142"/>
          </a:xfrm>
        </p:grpSpPr>
        <p:pic>
          <p:nvPicPr>
            <p:cNvPr id="99" name="Shape 99"/>
            <p:cNvPicPr preferRelativeResize="0"/>
            <p:nvPr/>
          </p:nvPicPr>
          <p:blipFill rotWithShape="1">
            <a:blip r:embed="rId3">
              <a:alphaModFix/>
            </a:blip>
            <a:srcRect b="0" l="0" r="0" t="0"/>
            <a:stretch/>
          </p:blipFill>
          <p:spPr>
            <a:xfrm>
              <a:off x="233608" y="4255108"/>
              <a:ext cx="2790755" cy="603407"/>
            </a:xfrm>
            <a:prstGeom prst="rect">
              <a:avLst/>
            </a:prstGeom>
            <a:noFill/>
            <a:ln>
              <a:noFill/>
            </a:ln>
          </p:spPr>
        </p:pic>
        <p:pic>
          <p:nvPicPr>
            <p:cNvPr id="100" name="Shape 100"/>
            <p:cNvPicPr preferRelativeResize="0"/>
            <p:nvPr/>
          </p:nvPicPr>
          <p:blipFill rotWithShape="1">
            <a:blip r:embed="rId4">
              <a:alphaModFix/>
            </a:blip>
            <a:srcRect b="0" l="0" r="0" t="0"/>
            <a:stretch/>
          </p:blipFill>
          <p:spPr>
            <a:xfrm>
              <a:off x="3682760" y="4117240"/>
              <a:ext cx="3302479" cy="879142"/>
            </a:xfrm>
            <a:prstGeom prst="rect">
              <a:avLst/>
            </a:prstGeom>
            <a:noFill/>
            <a:ln>
              <a:noFill/>
            </a:ln>
          </p:spPr>
        </p:pic>
      </p:grpSp>
      <p:pic>
        <p:nvPicPr>
          <p:cNvPr id="101" name="Shape 101"/>
          <p:cNvPicPr preferRelativeResize="0"/>
          <p:nvPr/>
        </p:nvPicPr>
        <p:blipFill rotWithShape="1">
          <a:blip r:embed="rId5">
            <a:alphaModFix/>
          </a:blip>
          <a:srcRect b="0" l="0" r="0" t="0"/>
          <a:stretch/>
        </p:blipFill>
        <p:spPr>
          <a:xfrm>
            <a:off x="13293" y="-124382"/>
            <a:ext cx="2044107" cy="2044107"/>
          </a:xfrm>
          <a:prstGeom prst="rect">
            <a:avLst/>
          </a:prstGeom>
          <a:noFill/>
          <a:ln>
            <a:noFill/>
          </a:ln>
        </p:spPr>
      </p:pic>
      <p:sp>
        <p:nvSpPr>
          <p:cNvPr id="102" name="Shape 102"/>
          <p:cNvSpPr txBox="1"/>
          <p:nvPr/>
        </p:nvSpPr>
        <p:spPr>
          <a:xfrm>
            <a:off x="507519" y="2144484"/>
            <a:ext cx="6570395" cy="2769989"/>
          </a:xfrm>
          <a:prstGeom prst="rect">
            <a:avLst/>
          </a:prstGeom>
          <a:noFill/>
          <a:ln>
            <a:noFill/>
          </a:ln>
        </p:spPr>
        <p:txBody>
          <a:bodyPr anchorCtr="0" anchor="t" bIns="45700" lIns="91425" rIns="91425" wrap="square" tIns="45700">
            <a:noAutofit/>
          </a:bodyPr>
          <a:lstStyle/>
          <a:p>
            <a:pPr indent="-457200" lvl="0" marL="457200" marR="0" rtl="0" algn="l">
              <a:spcBef>
                <a:spcPts val="0"/>
              </a:spcBef>
              <a:spcAft>
                <a:spcPts val="0"/>
              </a:spcAft>
              <a:buClr>
                <a:schemeClr val="dk1"/>
              </a:buClr>
              <a:buSzPts val="2400"/>
              <a:buFont typeface="Arial"/>
              <a:buChar char="•"/>
            </a:pPr>
            <a:r>
              <a:rPr lang="bg-BG" sz="2400">
                <a:solidFill>
                  <a:schemeClr val="dk1"/>
                </a:solidFill>
                <a:latin typeface="Open Sans"/>
                <a:ea typeface="Open Sans"/>
                <a:cs typeface="Open Sans"/>
                <a:sym typeface="Open Sans"/>
              </a:rPr>
              <a:t>Teacher shortages and high average age of teachers</a:t>
            </a:r>
          </a:p>
          <a:p>
            <a:pPr indent="-457200" lvl="0" marL="457200" rtl="0">
              <a:spcBef>
                <a:spcPts val="0"/>
              </a:spcBef>
              <a:buClr>
                <a:schemeClr val="dk1"/>
              </a:buClr>
              <a:buSzPts val="2400"/>
              <a:buFont typeface="Open Sans"/>
              <a:buChar char="•"/>
            </a:pPr>
            <a:r>
              <a:rPr lang="bg-BG" sz="2400">
                <a:latin typeface="Open Sans"/>
                <a:ea typeface="Open Sans"/>
                <a:cs typeface="Open Sans"/>
                <a:sym typeface="Open Sans"/>
              </a:rPr>
              <a:t>Teaching training that is lagging behind the needs of the students in the 21</a:t>
            </a:r>
            <a:r>
              <a:rPr baseline="30000" lang="bg-BG" sz="2400">
                <a:latin typeface="Open Sans"/>
                <a:ea typeface="Open Sans"/>
                <a:cs typeface="Open Sans"/>
                <a:sym typeface="Open Sans"/>
              </a:rPr>
              <a:t>st</a:t>
            </a:r>
            <a:r>
              <a:rPr lang="bg-BG" sz="2400">
                <a:latin typeface="Open Sans"/>
                <a:ea typeface="Open Sans"/>
                <a:cs typeface="Open Sans"/>
                <a:sym typeface="Open Sans"/>
              </a:rPr>
              <a:t> century </a:t>
            </a:r>
          </a:p>
          <a:p>
            <a:pPr indent="-457200" lvl="0" marL="457200" rtl="0">
              <a:spcBef>
                <a:spcPts val="0"/>
              </a:spcBef>
              <a:buClr>
                <a:schemeClr val="dk1"/>
              </a:buClr>
              <a:buSzPts val="2400"/>
              <a:buFont typeface="Open Sans"/>
              <a:buChar char="•"/>
            </a:pPr>
            <a:r>
              <a:rPr lang="bg-BG" sz="2400">
                <a:latin typeface="Open Sans"/>
                <a:ea typeface="Open Sans"/>
                <a:cs typeface="Open Sans"/>
                <a:sym typeface="Open Sans"/>
              </a:rPr>
              <a:t>Insufficient practical training of</a:t>
            </a:r>
            <a:r>
              <a:rPr lang="bg-BG" sz="2400">
                <a:solidFill>
                  <a:schemeClr val="dk1"/>
                </a:solidFill>
                <a:latin typeface="Open Sans"/>
                <a:ea typeface="Open Sans"/>
                <a:cs typeface="Open Sans"/>
                <a:sym typeface="Open Sans"/>
              </a:rPr>
              <a:t> new teachers</a:t>
            </a:r>
          </a:p>
        </p:txBody>
      </p:sp>
      <p:pic>
        <p:nvPicPr>
          <p:cNvPr id="103" name="Shape 103"/>
          <p:cNvPicPr preferRelativeResize="0"/>
          <p:nvPr/>
        </p:nvPicPr>
        <p:blipFill rotWithShape="1">
          <a:blip r:embed="rId6">
            <a:alphaModFix/>
          </a:blip>
          <a:srcRect b="0" l="0" r="0" t="0"/>
          <a:stretch/>
        </p:blipFill>
        <p:spPr>
          <a:xfrm>
            <a:off x="6934197" y="1562637"/>
            <a:ext cx="4461753" cy="4461753"/>
          </a:xfrm>
          <a:prstGeom prst="rect">
            <a:avLst/>
          </a:prstGeom>
          <a:noFill/>
          <a:ln>
            <a:noFill/>
          </a:ln>
        </p:spPr>
      </p:pic>
      <p:pic>
        <p:nvPicPr>
          <p:cNvPr id="104" name="Shape 104"/>
          <p:cNvPicPr preferRelativeResize="0"/>
          <p:nvPr/>
        </p:nvPicPr>
        <p:blipFill rotWithShape="1">
          <a:blip r:embed="rId7">
            <a:alphaModFix/>
          </a:blip>
          <a:srcRect b="0" l="0" r="0" t="0"/>
          <a:stretch/>
        </p:blipFill>
        <p:spPr>
          <a:xfrm>
            <a:off x="9866850" y="6090439"/>
            <a:ext cx="2133600" cy="609445"/>
          </a:xfrm>
          <a:prstGeom prst="rect">
            <a:avLst/>
          </a:prstGeom>
          <a:noFill/>
          <a:ln>
            <a:noFill/>
          </a:ln>
        </p:spPr>
      </p:pic>
      <p:pic>
        <p:nvPicPr>
          <p:cNvPr id="105" name="Shape 105"/>
          <p:cNvPicPr preferRelativeResize="0"/>
          <p:nvPr/>
        </p:nvPicPr>
        <p:blipFill>
          <a:blip r:embed="rId8">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p:nvPr/>
        </p:nvSpPr>
        <p:spPr>
          <a:xfrm>
            <a:off x="8523503" y="1789581"/>
            <a:ext cx="3167089" cy="3307352"/>
          </a:xfrm>
          <a:prstGeom prst="rect">
            <a:avLst/>
          </a:prstGeom>
          <a:solidFill>
            <a:srgbClr val="0E8871"/>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1" name="Shape 111"/>
          <p:cNvSpPr/>
          <p:nvPr/>
        </p:nvSpPr>
        <p:spPr>
          <a:xfrm>
            <a:off x="8657809" y="3341041"/>
            <a:ext cx="2858705" cy="1256928"/>
          </a:xfrm>
          <a:prstGeom prst="rect">
            <a:avLst/>
          </a:prstGeom>
          <a:solidFill>
            <a:schemeClr val="lt1"/>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2" name="Shape 112"/>
          <p:cNvSpPr txBox="1"/>
          <p:nvPr>
            <p:ph type="title"/>
          </p:nvPr>
        </p:nvSpPr>
        <p:spPr>
          <a:xfrm>
            <a:off x="5626638" y="271754"/>
            <a:ext cx="6065566" cy="1325563"/>
          </a:xfrm>
          <a:prstGeom prst="rect">
            <a:avLst/>
          </a:prstGeom>
          <a:noFill/>
          <a:ln>
            <a:noFill/>
          </a:ln>
        </p:spPr>
        <p:txBody>
          <a:bodyPr anchorCtr="0" anchor="ctr" bIns="45700" lIns="91425" rIns="91425" wrap="square" tIns="45700">
            <a:noAutofit/>
          </a:bodyPr>
          <a:lstStyle/>
          <a:p>
            <a:pPr indent="-279400" lvl="0" marL="0" marR="0" rtl="0" algn="l">
              <a:lnSpc>
                <a:spcPct val="90000"/>
              </a:lnSpc>
              <a:spcBef>
                <a:spcPts val="0"/>
              </a:spcBef>
              <a:buClr>
                <a:srgbClr val="858585"/>
              </a:buClr>
              <a:buSzPts val="4400"/>
              <a:buFont typeface="Open Sans"/>
              <a:buNone/>
            </a:pPr>
            <a:r>
              <a:rPr b="1" i="0" lang="bg-BG" sz="4400" u="none" cap="none" strike="noStrike">
                <a:solidFill>
                  <a:srgbClr val="858585"/>
                </a:solidFill>
                <a:latin typeface="Open Sans"/>
                <a:ea typeface="Open Sans"/>
                <a:cs typeface="Open Sans"/>
                <a:sym typeface="Open Sans"/>
              </a:rPr>
              <a:t>NEWTT Conso</a:t>
            </a:r>
            <a:r>
              <a:rPr b="1" lang="bg-BG">
                <a:solidFill>
                  <a:srgbClr val="858585"/>
                </a:solidFill>
                <a:latin typeface="Open Sans"/>
                <a:ea typeface="Open Sans"/>
                <a:cs typeface="Open Sans"/>
                <a:sym typeface="Open Sans"/>
              </a:rPr>
              <a:t>rtium</a:t>
            </a:r>
          </a:p>
        </p:txBody>
      </p:sp>
      <p:sp>
        <p:nvSpPr>
          <p:cNvPr id="113" name="Shape 113"/>
          <p:cNvSpPr txBox="1"/>
          <p:nvPr>
            <p:ph idx="1" type="body"/>
          </p:nvPr>
        </p:nvSpPr>
        <p:spPr>
          <a:xfrm>
            <a:off x="477572" y="2040088"/>
            <a:ext cx="6574135" cy="517179"/>
          </a:xfrm>
          <a:prstGeom prst="rect">
            <a:avLst/>
          </a:prstGeom>
          <a:noFill/>
          <a:ln>
            <a:noFill/>
          </a:ln>
        </p:spPr>
        <p:txBody>
          <a:bodyPr anchorCtr="0" anchor="t" bIns="45700" lIns="91425" rIns="91425" wrap="square" tIns="45700">
            <a:noAutofit/>
          </a:bodyPr>
          <a:lstStyle/>
          <a:p>
            <a:pPr indent="-241300" lvl="0" marL="0" marR="0" rtl="0" algn="l">
              <a:lnSpc>
                <a:spcPct val="70000"/>
              </a:lnSpc>
              <a:spcBef>
                <a:spcPts val="0"/>
              </a:spcBef>
              <a:spcAft>
                <a:spcPts val="0"/>
              </a:spcAft>
              <a:buClr>
                <a:schemeClr val="dk1"/>
              </a:buClr>
              <a:buSzPts val="3800"/>
              <a:buFont typeface="Arial"/>
              <a:buNone/>
            </a:pPr>
            <a:r>
              <a:t/>
            </a:r>
            <a:endParaRPr b="1" i="0" sz="3800" u="none" cap="none" strike="noStrike">
              <a:solidFill>
                <a:srgbClr val="FF0000"/>
              </a:solidFill>
              <a:latin typeface="Calibri"/>
              <a:ea typeface="Calibri"/>
              <a:cs typeface="Calibri"/>
              <a:sym typeface="Calibri"/>
            </a:endParaRPr>
          </a:p>
          <a:p>
            <a:pPr indent="-639445" lvl="0" marL="0" marR="0" rtl="0" algn="l">
              <a:lnSpc>
                <a:spcPct val="70000"/>
              </a:lnSpc>
              <a:spcBef>
                <a:spcPts val="1000"/>
              </a:spcBef>
              <a:spcAft>
                <a:spcPts val="0"/>
              </a:spcAft>
              <a:buClr>
                <a:schemeClr val="dk1"/>
              </a:buClr>
              <a:buSzPts val="10070"/>
              <a:buFont typeface="Arial"/>
              <a:buNone/>
            </a:pPr>
            <a:r>
              <a:t/>
            </a:r>
            <a:endParaRPr b="1" i="0" sz="10070" u="none" cap="none" strike="noStrike">
              <a:solidFill>
                <a:srgbClr val="FF0000"/>
              </a:solidFill>
              <a:latin typeface="Calibri"/>
              <a:ea typeface="Calibri"/>
              <a:cs typeface="Calibri"/>
              <a:sym typeface="Calibri"/>
            </a:endParaRPr>
          </a:p>
          <a:p>
            <a:pPr indent="-720852" lvl="0" marL="0" marR="0" rtl="0" algn="l">
              <a:lnSpc>
                <a:spcPct val="70000"/>
              </a:lnSpc>
              <a:spcBef>
                <a:spcPts val="1000"/>
              </a:spcBef>
              <a:spcAft>
                <a:spcPts val="0"/>
              </a:spcAft>
              <a:buClr>
                <a:schemeClr val="dk1"/>
              </a:buClr>
              <a:buSzPts val="11352"/>
              <a:buFont typeface="Arial"/>
              <a:buNone/>
            </a:pPr>
            <a:r>
              <a:t/>
            </a:r>
            <a:endParaRPr b="1" i="0" sz="11352" u="none" cap="none" strike="noStrike">
              <a:solidFill>
                <a:srgbClr val="FF0000"/>
              </a:solidFill>
              <a:latin typeface="Calibri"/>
              <a:ea typeface="Calibri"/>
              <a:cs typeface="Calibri"/>
              <a:sym typeface="Calibri"/>
            </a:endParaRPr>
          </a:p>
          <a:p>
            <a:pPr indent="-720852" lvl="0" marL="0" marR="0" rtl="0" algn="l">
              <a:lnSpc>
                <a:spcPct val="70000"/>
              </a:lnSpc>
              <a:spcBef>
                <a:spcPts val="1000"/>
              </a:spcBef>
              <a:spcAft>
                <a:spcPts val="0"/>
              </a:spcAft>
              <a:buClr>
                <a:schemeClr val="dk1"/>
              </a:buClr>
              <a:buSzPts val="11352"/>
              <a:buFont typeface="Arial"/>
              <a:buNone/>
            </a:pPr>
            <a:r>
              <a:t/>
            </a:r>
            <a:endParaRPr b="1" i="0" sz="11352" u="none" cap="none" strike="noStrike">
              <a:solidFill>
                <a:srgbClr val="FF0000"/>
              </a:solidFill>
              <a:latin typeface="Calibri"/>
              <a:ea typeface="Calibri"/>
              <a:cs typeface="Calibri"/>
              <a:sym typeface="Calibri"/>
            </a:endParaRPr>
          </a:p>
          <a:p>
            <a:pPr indent="-196024" lvl="0" marL="0" marR="0" rtl="0" algn="l">
              <a:lnSpc>
                <a:spcPct val="70000"/>
              </a:lnSpc>
              <a:spcBef>
                <a:spcPts val="1000"/>
              </a:spcBef>
              <a:buClr>
                <a:schemeClr val="dk1"/>
              </a:buClr>
              <a:buSzPts val="3087"/>
              <a:buFont typeface="Arial"/>
              <a:buNone/>
            </a:pPr>
            <a:r>
              <a:t/>
            </a:r>
            <a:endParaRPr b="1" i="0" sz="3087" u="none" cap="none" strike="noStrike">
              <a:solidFill>
                <a:srgbClr val="FF0000"/>
              </a:solidFill>
              <a:latin typeface="Calibri"/>
              <a:ea typeface="Calibri"/>
              <a:cs typeface="Calibri"/>
              <a:sym typeface="Calibri"/>
            </a:endParaRPr>
          </a:p>
        </p:txBody>
      </p:sp>
      <p:pic>
        <p:nvPicPr>
          <p:cNvPr descr="http://teachforall.org/sites/all/themes/tweme/images/prod/tfa-logo@x2.png" id="114" name="Shape 114"/>
          <p:cNvPicPr preferRelativeResize="0"/>
          <p:nvPr/>
        </p:nvPicPr>
        <p:blipFill rotWithShape="1">
          <a:blip r:embed="rId3">
            <a:alphaModFix/>
          </a:blip>
          <a:srcRect b="0" l="0" r="0" t="0"/>
          <a:stretch/>
        </p:blipFill>
        <p:spPr>
          <a:xfrm>
            <a:off x="4039247" y="3542280"/>
            <a:ext cx="2470320" cy="308790"/>
          </a:xfrm>
          <a:prstGeom prst="rect">
            <a:avLst/>
          </a:prstGeom>
          <a:noFill/>
          <a:ln>
            <a:noFill/>
          </a:ln>
        </p:spPr>
      </p:pic>
      <p:pic>
        <p:nvPicPr>
          <p:cNvPr descr="Резултат с изображение за Austria outline" id="115" name="Shape 115"/>
          <p:cNvPicPr preferRelativeResize="0"/>
          <p:nvPr/>
        </p:nvPicPr>
        <p:blipFill rotWithShape="1">
          <a:blip r:embed="rId4">
            <a:alphaModFix/>
          </a:blip>
          <a:srcRect b="0" l="0" r="0" t="0"/>
          <a:stretch/>
        </p:blipFill>
        <p:spPr>
          <a:xfrm>
            <a:off x="1700177" y="2259855"/>
            <a:ext cx="952500" cy="501650"/>
          </a:xfrm>
          <a:prstGeom prst="rect">
            <a:avLst/>
          </a:prstGeom>
          <a:noFill/>
          <a:ln>
            <a:noFill/>
          </a:ln>
        </p:spPr>
      </p:pic>
      <p:pic>
        <p:nvPicPr>
          <p:cNvPr id="116" name="Shape 116"/>
          <p:cNvPicPr preferRelativeResize="0"/>
          <p:nvPr/>
        </p:nvPicPr>
        <p:blipFill rotWithShape="1">
          <a:blip r:embed="rId5">
            <a:alphaModFix/>
          </a:blip>
          <a:srcRect b="0" l="0" r="0" t="0"/>
          <a:stretch/>
        </p:blipFill>
        <p:spPr>
          <a:xfrm>
            <a:off x="3108082" y="2225019"/>
            <a:ext cx="804545" cy="530225"/>
          </a:xfrm>
          <a:prstGeom prst="rect">
            <a:avLst/>
          </a:prstGeom>
          <a:noFill/>
          <a:ln>
            <a:noFill/>
          </a:ln>
        </p:spPr>
      </p:pic>
      <p:pic>
        <p:nvPicPr>
          <p:cNvPr descr="Резултат с изображение за basque country  outline" id="117" name="Shape 117"/>
          <p:cNvPicPr preferRelativeResize="0"/>
          <p:nvPr/>
        </p:nvPicPr>
        <p:blipFill rotWithShape="1">
          <a:blip r:embed="rId6">
            <a:alphaModFix/>
          </a:blip>
          <a:srcRect b="0" l="0" r="0" t="0"/>
          <a:stretch/>
        </p:blipFill>
        <p:spPr>
          <a:xfrm>
            <a:off x="4472544" y="2226117"/>
            <a:ext cx="713105" cy="603250"/>
          </a:xfrm>
          <a:prstGeom prst="rect">
            <a:avLst/>
          </a:prstGeom>
          <a:noFill/>
          <a:ln>
            <a:noFill/>
          </a:ln>
        </p:spPr>
      </p:pic>
      <p:pic>
        <p:nvPicPr>
          <p:cNvPr id="118" name="Shape 118"/>
          <p:cNvPicPr preferRelativeResize="0"/>
          <p:nvPr/>
        </p:nvPicPr>
        <p:blipFill rotWithShape="1">
          <a:blip r:embed="rId7">
            <a:alphaModFix/>
          </a:blip>
          <a:srcRect b="0" l="0" r="0" t="0"/>
          <a:stretch/>
        </p:blipFill>
        <p:spPr>
          <a:xfrm>
            <a:off x="5968927" y="2221696"/>
            <a:ext cx="713105" cy="504825"/>
          </a:xfrm>
          <a:prstGeom prst="rect">
            <a:avLst/>
          </a:prstGeom>
          <a:noFill/>
          <a:ln>
            <a:noFill/>
          </a:ln>
        </p:spPr>
      </p:pic>
      <p:pic>
        <p:nvPicPr>
          <p:cNvPr id="119" name="Shape 119"/>
          <p:cNvPicPr preferRelativeResize="0"/>
          <p:nvPr/>
        </p:nvPicPr>
        <p:blipFill rotWithShape="1">
          <a:blip r:embed="rId8">
            <a:alphaModFix/>
          </a:blip>
          <a:srcRect b="0" l="0" r="0" t="0"/>
          <a:stretch/>
        </p:blipFill>
        <p:spPr>
          <a:xfrm>
            <a:off x="7246357" y="2219619"/>
            <a:ext cx="851535" cy="495300"/>
          </a:xfrm>
          <a:prstGeom prst="rect">
            <a:avLst/>
          </a:prstGeom>
          <a:noFill/>
          <a:ln>
            <a:noFill/>
          </a:ln>
        </p:spPr>
      </p:pic>
      <p:sp>
        <p:nvSpPr>
          <p:cNvPr id="120" name="Shape 120"/>
          <p:cNvSpPr txBox="1"/>
          <p:nvPr/>
        </p:nvSpPr>
        <p:spPr>
          <a:xfrm>
            <a:off x="427011" y="1329425"/>
            <a:ext cx="1253989" cy="2246769"/>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14000">
                <a:solidFill>
                  <a:srgbClr val="0E8871"/>
                </a:solidFill>
                <a:latin typeface="Open Sans"/>
                <a:ea typeface="Open Sans"/>
                <a:cs typeface="Open Sans"/>
                <a:sym typeface="Open Sans"/>
              </a:rPr>
              <a:t>5</a:t>
            </a:r>
          </a:p>
        </p:txBody>
      </p:sp>
      <p:sp>
        <p:nvSpPr>
          <p:cNvPr id="121" name="Shape 121"/>
          <p:cNvSpPr txBox="1"/>
          <p:nvPr/>
        </p:nvSpPr>
        <p:spPr>
          <a:xfrm>
            <a:off x="2995233" y="2804667"/>
            <a:ext cx="1340473" cy="338554"/>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lang="bg-BG" sz="1600">
                <a:solidFill>
                  <a:schemeClr val="dk1"/>
                </a:solidFill>
                <a:latin typeface="Open Sans"/>
                <a:ea typeface="Open Sans"/>
                <a:cs typeface="Open Sans"/>
                <a:sym typeface="Open Sans"/>
              </a:rPr>
              <a:t>Bulgaria</a:t>
            </a:r>
          </a:p>
        </p:txBody>
      </p:sp>
      <p:sp>
        <p:nvSpPr>
          <p:cNvPr id="122" name="Shape 122"/>
          <p:cNvSpPr txBox="1"/>
          <p:nvPr/>
        </p:nvSpPr>
        <p:spPr>
          <a:xfrm>
            <a:off x="1618825" y="3474038"/>
            <a:ext cx="6477900" cy="4617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2400" u="sng">
                <a:solidFill>
                  <a:srgbClr val="0E8871"/>
                </a:solidFill>
                <a:latin typeface="Open Sans"/>
                <a:ea typeface="Open Sans"/>
                <a:cs typeface="Open Sans"/>
                <a:sym typeface="Open Sans"/>
              </a:rPr>
              <a:t>NGOs from the</a:t>
            </a:r>
            <a:r>
              <a:rPr b="1" lang="bg-BG" sz="2400" u="sng">
                <a:solidFill>
                  <a:srgbClr val="0E8871"/>
                </a:solidFill>
                <a:latin typeface="Open Sans"/>
                <a:ea typeface="Open Sans"/>
                <a:cs typeface="Open Sans"/>
                <a:sym typeface="Open Sans"/>
              </a:rPr>
              <a:t>                                network</a:t>
            </a:r>
          </a:p>
        </p:txBody>
      </p:sp>
      <p:pic>
        <p:nvPicPr>
          <p:cNvPr descr="Teach For Austria" id="123" name="Shape 123">
            <a:hlinkClick r:id="rId9"/>
          </p:cNvPr>
          <p:cNvPicPr preferRelativeResize="0"/>
          <p:nvPr/>
        </p:nvPicPr>
        <p:blipFill rotWithShape="1">
          <a:blip r:embed="rId10">
            <a:alphaModFix/>
          </a:blip>
          <a:srcRect b="0" l="0" r="0" t="0"/>
          <a:stretch/>
        </p:blipFill>
        <p:spPr>
          <a:xfrm>
            <a:off x="1681000" y="4334823"/>
            <a:ext cx="1504427" cy="295871"/>
          </a:xfrm>
          <a:prstGeom prst="rect">
            <a:avLst/>
          </a:prstGeom>
          <a:noFill/>
          <a:ln>
            <a:noFill/>
          </a:ln>
        </p:spPr>
      </p:pic>
      <p:pic>
        <p:nvPicPr>
          <p:cNvPr descr="http://teachforall.org/sites/default/files/spain-exe.png" id="124" name="Shape 124"/>
          <p:cNvPicPr preferRelativeResize="0"/>
          <p:nvPr/>
        </p:nvPicPr>
        <p:blipFill rotWithShape="1">
          <a:blip r:embed="rId11">
            <a:alphaModFix/>
          </a:blip>
          <a:srcRect b="0" l="0" r="0" t="0"/>
          <a:stretch/>
        </p:blipFill>
        <p:spPr>
          <a:xfrm>
            <a:off x="5047190" y="4314615"/>
            <a:ext cx="1158897" cy="321835"/>
          </a:xfrm>
          <a:prstGeom prst="rect">
            <a:avLst/>
          </a:prstGeom>
          <a:noFill/>
          <a:ln>
            <a:noFill/>
          </a:ln>
        </p:spPr>
      </p:pic>
      <p:pic>
        <p:nvPicPr>
          <p:cNvPr descr="Teach for Romania" id="125" name="Shape 125">
            <a:hlinkClick r:id="rId12"/>
          </p:cNvPr>
          <p:cNvPicPr preferRelativeResize="0"/>
          <p:nvPr/>
        </p:nvPicPr>
        <p:blipFill rotWithShape="1">
          <a:blip r:embed="rId13">
            <a:alphaModFix/>
          </a:blip>
          <a:srcRect b="0" l="0" r="0" t="0"/>
          <a:stretch/>
        </p:blipFill>
        <p:spPr>
          <a:xfrm>
            <a:off x="5968927" y="4250122"/>
            <a:ext cx="1310221" cy="347847"/>
          </a:xfrm>
          <a:prstGeom prst="rect">
            <a:avLst/>
          </a:prstGeom>
          <a:noFill/>
          <a:ln>
            <a:noFill/>
          </a:ln>
        </p:spPr>
      </p:pic>
      <p:pic>
        <p:nvPicPr>
          <p:cNvPr descr="http://teachforall.org/sites/default/files/tflatvia.jpg" id="126" name="Shape 126"/>
          <p:cNvPicPr preferRelativeResize="0"/>
          <p:nvPr/>
        </p:nvPicPr>
        <p:blipFill rotWithShape="1">
          <a:blip r:embed="rId14">
            <a:alphaModFix/>
          </a:blip>
          <a:srcRect b="0" l="0" r="0" t="0"/>
          <a:stretch/>
        </p:blipFill>
        <p:spPr>
          <a:xfrm>
            <a:off x="7455462" y="4230697"/>
            <a:ext cx="1013702" cy="570677"/>
          </a:xfrm>
          <a:prstGeom prst="rect">
            <a:avLst/>
          </a:prstGeom>
          <a:noFill/>
          <a:ln>
            <a:noFill/>
          </a:ln>
        </p:spPr>
      </p:pic>
      <p:sp>
        <p:nvSpPr>
          <p:cNvPr id="127" name="Shape 127"/>
          <p:cNvSpPr txBox="1"/>
          <p:nvPr/>
        </p:nvSpPr>
        <p:spPr>
          <a:xfrm>
            <a:off x="1483034" y="1659212"/>
            <a:ext cx="7745633" cy="461665"/>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2400" u="sng">
                <a:solidFill>
                  <a:srgbClr val="0E8871"/>
                </a:solidFill>
                <a:latin typeface="Open Sans"/>
                <a:ea typeface="Open Sans"/>
                <a:cs typeface="Open Sans"/>
                <a:sym typeface="Open Sans"/>
              </a:rPr>
              <a:t>National Educational Institutions</a:t>
            </a:r>
          </a:p>
        </p:txBody>
      </p:sp>
      <p:pic>
        <p:nvPicPr>
          <p:cNvPr descr="UB logo" id="128" name="Shape 128"/>
          <p:cNvPicPr preferRelativeResize="0"/>
          <p:nvPr/>
        </p:nvPicPr>
        <p:blipFill rotWithShape="1">
          <a:blip r:embed="rId15">
            <a:alphaModFix/>
          </a:blip>
          <a:srcRect b="0" l="0" r="0" t="0"/>
          <a:stretch/>
        </p:blipFill>
        <p:spPr>
          <a:xfrm>
            <a:off x="4235891" y="5724543"/>
            <a:ext cx="2479064" cy="539037"/>
          </a:xfrm>
          <a:prstGeom prst="rect">
            <a:avLst/>
          </a:prstGeom>
          <a:solidFill>
            <a:schemeClr val="accent1"/>
          </a:solidFill>
          <a:ln>
            <a:noFill/>
          </a:ln>
        </p:spPr>
      </p:pic>
      <p:pic>
        <p:nvPicPr>
          <p:cNvPr descr="Industriellenvereinigung" id="129" name="Shape 129"/>
          <p:cNvPicPr preferRelativeResize="0"/>
          <p:nvPr/>
        </p:nvPicPr>
        <p:blipFill rotWithShape="1">
          <a:blip r:embed="rId16">
            <a:alphaModFix/>
          </a:blip>
          <a:srcRect b="0" l="0" r="0" t="0"/>
          <a:stretch/>
        </p:blipFill>
        <p:spPr>
          <a:xfrm>
            <a:off x="7901194" y="5736886"/>
            <a:ext cx="2400300" cy="514350"/>
          </a:xfrm>
          <a:prstGeom prst="rect">
            <a:avLst/>
          </a:prstGeom>
          <a:noFill/>
          <a:ln>
            <a:noFill/>
          </a:ln>
        </p:spPr>
      </p:pic>
      <p:sp>
        <p:nvSpPr>
          <p:cNvPr id="130" name="Shape 130"/>
          <p:cNvSpPr txBox="1"/>
          <p:nvPr/>
        </p:nvSpPr>
        <p:spPr>
          <a:xfrm>
            <a:off x="8523375" y="1953675"/>
            <a:ext cx="3167100" cy="12927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b="1" lang="bg-BG" sz="2600">
                <a:solidFill>
                  <a:schemeClr val="lt1"/>
                </a:solidFill>
                <a:latin typeface="Open Sans"/>
                <a:ea typeface="Open Sans"/>
                <a:cs typeface="Open Sans"/>
                <a:sym typeface="Open Sans"/>
              </a:rPr>
              <a:t>Impact Assessment</a:t>
            </a:r>
          </a:p>
        </p:txBody>
      </p:sp>
      <p:pic>
        <p:nvPicPr>
          <p:cNvPr descr="Logo" id="131" name="Shape 131"/>
          <p:cNvPicPr preferRelativeResize="0"/>
          <p:nvPr/>
        </p:nvPicPr>
        <p:blipFill rotWithShape="1">
          <a:blip r:embed="rId17">
            <a:alphaModFix/>
          </a:blip>
          <a:srcRect b="0" l="0" r="0" t="0"/>
          <a:stretch/>
        </p:blipFill>
        <p:spPr>
          <a:xfrm>
            <a:off x="8817278" y="3523718"/>
            <a:ext cx="2540952" cy="983238"/>
          </a:xfrm>
          <a:prstGeom prst="rect">
            <a:avLst/>
          </a:prstGeom>
          <a:noFill/>
          <a:ln>
            <a:noFill/>
          </a:ln>
        </p:spPr>
      </p:pic>
      <p:sp>
        <p:nvSpPr>
          <p:cNvPr id="132" name="Shape 132"/>
          <p:cNvSpPr txBox="1"/>
          <p:nvPr/>
        </p:nvSpPr>
        <p:spPr>
          <a:xfrm>
            <a:off x="477572" y="3140908"/>
            <a:ext cx="1253989" cy="2246769"/>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14000">
                <a:solidFill>
                  <a:srgbClr val="0E8871"/>
                </a:solidFill>
                <a:latin typeface="Open Sans"/>
                <a:ea typeface="Open Sans"/>
                <a:cs typeface="Open Sans"/>
                <a:sym typeface="Open Sans"/>
              </a:rPr>
              <a:t>5</a:t>
            </a:r>
          </a:p>
        </p:txBody>
      </p:sp>
      <p:sp>
        <p:nvSpPr>
          <p:cNvPr id="133" name="Shape 133"/>
          <p:cNvSpPr txBox="1"/>
          <p:nvPr/>
        </p:nvSpPr>
        <p:spPr>
          <a:xfrm>
            <a:off x="467953" y="4847933"/>
            <a:ext cx="1253989" cy="2246769"/>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14000">
                <a:solidFill>
                  <a:srgbClr val="0E8871"/>
                </a:solidFill>
                <a:latin typeface="Open Sans"/>
                <a:ea typeface="Open Sans"/>
                <a:cs typeface="Open Sans"/>
                <a:sym typeface="Open Sans"/>
              </a:rPr>
              <a:t>2</a:t>
            </a:r>
          </a:p>
        </p:txBody>
      </p:sp>
      <p:sp>
        <p:nvSpPr>
          <p:cNvPr id="134" name="Shape 134"/>
          <p:cNvSpPr txBox="1"/>
          <p:nvPr/>
        </p:nvSpPr>
        <p:spPr>
          <a:xfrm>
            <a:off x="1571451" y="5240531"/>
            <a:ext cx="2520447" cy="461665"/>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2400" u="sng">
                <a:solidFill>
                  <a:srgbClr val="0E8871"/>
                </a:solidFill>
                <a:latin typeface="Open Sans"/>
                <a:ea typeface="Open Sans"/>
                <a:cs typeface="Open Sans"/>
                <a:sym typeface="Open Sans"/>
              </a:rPr>
              <a:t>Universities</a:t>
            </a:r>
          </a:p>
        </p:txBody>
      </p:sp>
      <p:sp>
        <p:nvSpPr>
          <p:cNvPr id="135" name="Shape 135"/>
          <p:cNvSpPr txBox="1"/>
          <p:nvPr/>
        </p:nvSpPr>
        <p:spPr>
          <a:xfrm>
            <a:off x="3966712" y="2800371"/>
            <a:ext cx="1782131" cy="584775"/>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lang="bg-BG" sz="1600">
                <a:solidFill>
                  <a:schemeClr val="dk1"/>
                </a:solidFill>
                <a:latin typeface="Open Sans"/>
                <a:ea typeface="Open Sans"/>
                <a:cs typeface="Open Sans"/>
                <a:sym typeface="Open Sans"/>
              </a:rPr>
              <a:t>The Basque Country</a:t>
            </a:r>
          </a:p>
        </p:txBody>
      </p:sp>
      <p:sp>
        <p:nvSpPr>
          <p:cNvPr id="136" name="Shape 136"/>
          <p:cNvSpPr txBox="1"/>
          <p:nvPr/>
        </p:nvSpPr>
        <p:spPr>
          <a:xfrm>
            <a:off x="5791661" y="2821107"/>
            <a:ext cx="1340473" cy="338554"/>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lang="bg-BG" sz="1600">
                <a:solidFill>
                  <a:schemeClr val="dk1"/>
                </a:solidFill>
                <a:latin typeface="Open Sans"/>
                <a:ea typeface="Open Sans"/>
                <a:cs typeface="Open Sans"/>
                <a:sym typeface="Open Sans"/>
              </a:rPr>
              <a:t>Romania</a:t>
            </a:r>
          </a:p>
        </p:txBody>
      </p:sp>
      <p:sp>
        <p:nvSpPr>
          <p:cNvPr id="137" name="Shape 137"/>
          <p:cNvSpPr txBox="1"/>
          <p:nvPr/>
        </p:nvSpPr>
        <p:spPr>
          <a:xfrm>
            <a:off x="7183030" y="2799324"/>
            <a:ext cx="1340473" cy="338554"/>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lang="bg-BG" sz="1600">
                <a:solidFill>
                  <a:schemeClr val="dk1"/>
                </a:solidFill>
                <a:latin typeface="Open Sans"/>
                <a:ea typeface="Open Sans"/>
                <a:cs typeface="Open Sans"/>
                <a:sym typeface="Open Sans"/>
              </a:rPr>
              <a:t>Latvia</a:t>
            </a:r>
          </a:p>
        </p:txBody>
      </p:sp>
      <p:sp>
        <p:nvSpPr>
          <p:cNvPr id="138" name="Shape 138"/>
          <p:cNvSpPr txBox="1"/>
          <p:nvPr/>
        </p:nvSpPr>
        <p:spPr>
          <a:xfrm>
            <a:off x="1624909" y="2785844"/>
            <a:ext cx="1340473" cy="338554"/>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lang="bg-BG" sz="1600">
                <a:solidFill>
                  <a:schemeClr val="dk1"/>
                </a:solidFill>
                <a:latin typeface="Open Sans"/>
                <a:ea typeface="Open Sans"/>
                <a:cs typeface="Open Sans"/>
                <a:sym typeface="Open Sans"/>
              </a:rPr>
              <a:t>Austria</a:t>
            </a:r>
          </a:p>
        </p:txBody>
      </p:sp>
      <p:pic>
        <p:nvPicPr>
          <p:cNvPr id="139" name="Shape 139"/>
          <p:cNvPicPr preferRelativeResize="0"/>
          <p:nvPr/>
        </p:nvPicPr>
        <p:blipFill rotWithShape="1">
          <a:blip r:embed="rId18">
            <a:alphaModFix/>
          </a:blip>
          <a:srcRect b="0" l="0" r="0" t="0"/>
          <a:stretch/>
        </p:blipFill>
        <p:spPr>
          <a:xfrm>
            <a:off x="1571451" y="5781366"/>
            <a:ext cx="2483865" cy="661221"/>
          </a:xfrm>
          <a:prstGeom prst="rect">
            <a:avLst/>
          </a:prstGeom>
          <a:noFill/>
          <a:ln>
            <a:noFill/>
          </a:ln>
        </p:spPr>
      </p:pic>
      <p:pic>
        <p:nvPicPr>
          <p:cNvPr id="140" name="Shape 140"/>
          <p:cNvPicPr preferRelativeResize="0"/>
          <p:nvPr/>
        </p:nvPicPr>
        <p:blipFill rotWithShape="1">
          <a:blip r:embed="rId19">
            <a:alphaModFix/>
          </a:blip>
          <a:srcRect b="0" l="0" r="0" t="0"/>
          <a:stretch/>
        </p:blipFill>
        <p:spPr>
          <a:xfrm>
            <a:off x="13293" y="-124382"/>
            <a:ext cx="2044107" cy="2044107"/>
          </a:xfrm>
          <a:prstGeom prst="rect">
            <a:avLst/>
          </a:prstGeom>
          <a:noFill/>
          <a:ln>
            <a:noFill/>
          </a:ln>
        </p:spPr>
      </p:pic>
      <p:sp>
        <p:nvSpPr>
          <p:cNvPr id="141" name="Shape 141"/>
          <p:cNvSpPr txBox="1"/>
          <p:nvPr/>
        </p:nvSpPr>
        <p:spPr>
          <a:xfrm>
            <a:off x="6897932" y="4790233"/>
            <a:ext cx="1253989" cy="2246769"/>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14000">
                <a:solidFill>
                  <a:srgbClr val="0E8871"/>
                </a:solidFill>
                <a:latin typeface="Open Sans"/>
                <a:ea typeface="Open Sans"/>
                <a:cs typeface="Open Sans"/>
                <a:sym typeface="Open Sans"/>
              </a:rPr>
              <a:t>1</a:t>
            </a:r>
          </a:p>
        </p:txBody>
      </p:sp>
      <p:sp>
        <p:nvSpPr>
          <p:cNvPr id="142" name="Shape 142"/>
          <p:cNvSpPr txBox="1"/>
          <p:nvPr/>
        </p:nvSpPr>
        <p:spPr>
          <a:xfrm>
            <a:off x="7770794" y="5180523"/>
            <a:ext cx="4120151" cy="461665"/>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2400" u="sng">
                <a:solidFill>
                  <a:srgbClr val="0E8871"/>
                </a:solidFill>
                <a:latin typeface="Open Sans"/>
                <a:ea typeface="Open Sans"/>
                <a:cs typeface="Open Sans"/>
                <a:sym typeface="Open Sans"/>
              </a:rPr>
              <a:t>Industry Organization</a:t>
            </a:r>
          </a:p>
        </p:txBody>
      </p:sp>
      <p:pic>
        <p:nvPicPr>
          <p:cNvPr id="143" name="Shape 143">
            <a:hlinkClick r:id="rId20"/>
          </p:cNvPr>
          <p:cNvPicPr preferRelativeResize="0"/>
          <p:nvPr/>
        </p:nvPicPr>
        <p:blipFill>
          <a:blip r:embed="rId21">
            <a:alphaModFix/>
          </a:blip>
          <a:stretch>
            <a:fillRect/>
          </a:stretch>
        </p:blipFill>
        <p:spPr>
          <a:xfrm>
            <a:off x="3254000" y="4314363"/>
            <a:ext cx="1724628" cy="295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chemeClr val="dk1"/>
              </a:solidFill>
              <a:latin typeface="Calibri"/>
              <a:ea typeface="Calibri"/>
              <a:cs typeface="Calibri"/>
              <a:sym typeface="Calibri"/>
            </a:endParaRPr>
          </a:p>
        </p:txBody>
      </p:sp>
      <p:sp>
        <p:nvSpPr>
          <p:cNvPr id="149" name="Shape 149"/>
          <p:cNvSpPr txBox="1"/>
          <p:nvPr>
            <p:ph type="title"/>
          </p:nvPr>
        </p:nvSpPr>
        <p:spPr>
          <a:xfrm>
            <a:off x="2988733" y="423457"/>
            <a:ext cx="8489950" cy="981075"/>
          </a:xfrm>
          <a:prstGeom prst="rect">
            <a:avLst/>
          </a:prstGeom>
          <a:noFill/>
          <a:ln>
            <a:noFill/>
          </a:ln>
        </p:spPr>
        <p:txBody>
          <a:bodyPr anchorCtr="0" anchor="ctr" bIns="45700" lIns="91425" rIns="91425" wrap="square" tIns="45700">
            <a:noAutofit/>
          </a:bodyPr>
          <a:lstStyle/>
          <a:p>
            <a:pPr indent="-228600" lvl="0" marL="0" marR="0" rtl="0" algn="r">
              <a:lnSpc>
                <a:spcPct val="90000"/>
              </a:lnSpc>
              <a:spcBef>
                <a:spcPts val="0"/>
              </a:spcBef>
              <a:buClr>
                <a:srgbClr val="7F7F7F"/>
              </a:buClr>
              <a:buSzPts val="3600"/>
              <a:buFont typeface="Open Sans"/>
              <a:buNone/>
            </a:pPr>
            <a:r>
              <a:rPr b="1" lang="bg-BG" sz="3600">
                <a:solidFill>
                  <a:srgbClr val="7F7F7F"/>
                </a:solidFill>
                <a:latin typeface="Open Sans"/>
                <a:ea typeface="Open Sans"/>
                <a:cs typeface="Open Sans"/>
                <a:sym typeface="Open Sans"/>
              </a:rPr>
              <a:t>Possible Solutions</a:t>
            </a:r>
          </a:p>
        </p:txBody>
      </p:sp>
      <p:grpSp>
        <p:nvGrpSpPr>
          <p:cNvPr id="150" name="Shape 150"/>
          <p:cNvGrpSpPr/>
          <p:nvPr/>
        </p:nvGrpSpPr>
        <p:grpSpPr>
          <a:xfrm>
            <a:off x="507519" y="6157371"/>
            <a:ext cx="3649679" cy="475231"/>
            <a:chOff x="233608" y="4117240"/>
            <a:chExt cx="6751631" cy="879142"/>
          </a:xfrm>
        </p:grpSpPr>
        <p:pic>
          <p:nvPicPr>
            <p:cNvPr id="151" name="Shape 151"/>
            <p:cNvPicPr preferRelativeResize="0"/>
            <p:nvPr/>
          </p:nvPicPr>
          <p:blipFill rotWithShape="1">
            <a:blip r:embed="rId3">
              <a:alphaModFix/>
            </a:blip>
            <a:srcRect b="0" l="0" r="0" t="0"/>
            <a:stretch/>
          </p:blipFill>
          <p:spPr>
            <a:xfrm>
              <a:off x="233608" y="4255108"/>
              <a:ext cx="2790755" cy="603407"/>
            </a:xfrm>
            <a:prstGeom prst="rect">
              <a:avLst/>
            </a:prstGeom>
            <a:noFill/>
            <a:ln>
              <a:noFill/>
            </a:ln>
          </p:spPr>
        </p:pic>
        <p:pic>
          <p:nvPicPr>
            <p:cNvPr id="152" name="Shape 152"/>
            <p:cNvPicPr preferRelativeResize="0"/>
            <p:nvPr/>
          </p:nvPicPr>
          <p:blipFill rotWithShape="1">
            <a:blip r:embed="rId4">
              <a:alphaModFix/>
            </a:blip>
            <a:srcRect b="0" l="0" r="0" t="0"/>
            <a:stretch/>
          </p:blipFill>
          <p:spPr>
            <a:xfrm>
              <a:off x="3682760" y="4117240"/>
              <a:ext cx="3302479" cy="879142"/>
            </a:xfrm>
            <a:prstGeom prst="rect">
              <a:avLst/>
            </a:prstGeom>
            <a:noFill/>
            <a:ln>
              <a:noFill/>
            </a:ln>
          </p:spPr>
        </p:pic>
      </p:grpSp>
      <p:pic>
        <p:nvPicPr>
          <p:cNvPr id="153" name="Shape 153"/>
          <p:cNvPicPr preferRelativeResize="0"/>
          <p:nvPr/>
        </p:nvPicPr>
        <p:blipFill rotWithShape="1">
          <a:blip r:embed="rId5">
            <a:alphaModFix/>
          </a:blip>
          <a:srcRect b="0" l="0" r="0" t="0"/>
          <a:stretch/>
        </p:blipFill>
        <p:spPr>
          <a:xfrm>
            <a:off x="13293" y="-124382"/>
            <a:ext cx="2044107" cy="2044107"/>
          </a:xfrm>
          <a:prstGeom prst="rect">
            <a:avLst/>
          </a:prstGeom>
          <a:noFill/>
          <a:ln>
            <a:noFill/>
          </a:ln>
        </p:spPr>
      </p:pic>
      <p:sp>
        <p:nvSpPr>
          <p:cNvPr id="154" name="Shape 154"/>
          <p:cNvSpPr txBox="1"/>
          <p:nvPr/>
        </p:nvSpPr>
        <p:spPr>
          <a:xfrm>
            <a:off x="394839" y="1817641"/>
            <a:ext cx="6776428" cy="3862596"/>
          </a:xfrm>
          <a:prstGeom prst="rect">
            <a:avLst/>
          </a:prstGeom>
          <a:noFill/>
          <a:ln>
            <a:noFill/>
          </a:ln>
        </p:spPr>
        <p:txBody>
          <a:bodyPr anchorCtr="0" anchor="t" bIns="45700" lIns="91425" rIns="91425" wrap="square" tIns="45700">
            <a:noAutofit/>
          </a:bodyPr>
          <a:lstStyle/>
          <a:p>
            <a:pPr indent="-457200" lvl="0" marL="457200" marR="0" rtl="0" algn="l">
              <a:spcBef>
                <a:spcPts val="0"/>
              </a:spcBef>
              <a:spcAft>
                <a:spcPts val="0"/>
              </a:spcAft>
              <a:buClr>
                <a:schemeClr val="dk1"/>
              </a:buClr>
              <a:buSzPts val="2000"/>
              <a:buFont typeface="Arial"/>
              <a:buChar char="•"/>
            </a:pPr>
            <a:r>
              <a:rPr lang="bg-BG" sz="2000">
                <a:solidFill>
                  <a:schemeClr val="dk1"/>
                </a:solidFill>
                <a:latin typeface="Open Sans"/>
                <a:ea typeface="Open Sans"/>
                <a:cs typeface="Open Sans"/>
                <a:sym typeface="Open Sans"/>
              </a:rPr>
              <a:t>An innovative master’s degree which attracts new talents to the teaching profession</a:t>
            </a:r>
          </a:p>
          <a:p>
            <a:pPr indent="-457200" lvl="0" marL="457200" marR="0" rtl="0" algn="l">
              <a:spcBef>
                <a:spcPts val="1800"/>
              </a:spcBef>
              <a:spcAft>
                <a:spcPts val="0"/>
              </a:spcAft>
              <a:buClr>
                <a:schemeClr val="dk1"/>
              </a:buClr>
              <a:buSzPts val="2000"/>
              <a:buFont typeface="Arial"/>
              <a:buChar char="•"/>
            </a:pPr>
            <a:r>
              <a:rPr lang="bg-BG" sz="2000">
                <a:solidFill>
                  <a:schemeClr val="dk1"/>
                </a:solidFill>
                <a:latin typeface="Open Sans"/>
                <a:ea typeface="Open Sans"/>
                <a:cs typeface="Open Sans"/>
                <a:sym typeface="Open Sans"/>
              </a:rPr>
              <a:t>An effective program which provides motivated candidates with the opportunity to teach and receive intensive and ongoing professional support</a:t>
            </a:r>
          </a:p>
          <a:p>
            <a:pPr indent="-457200" lvl="0" marL="457200" marR="0" rtl="0" algn="l">
              <a:spcBef>
                <a:spcPts val="1800"/>
              </a:spcBef>
              <a:spcAft>
                <a:spcPts val="0"/>
              </a:spcAft>
              <a:buClr>
                <a:schemeClr val="dk1"/>
              </a:buClr>
              <a:buSzPts val="2000"/>
              <a:buFont typeface="Arial"/>
              <a:buChar char="•"/>
            </a:pPr>
            <a:r>
              <a:rPr lang="bg-BG" sz="2000">
                <a:solidFill>
                  <a:schemeClr val="dk1"/>
                </a:solidFill>
                <a:latin typeface="Open Sans"/>
                <a:ea typeface="Open Sans"/>
                <a:cs typeface="Open Sans"/>
                <a:sym typeface="Open Sans"/>
              </a:rPr>
              <a:t>Impact assessment and sharing of best practices/lessons learned</a:t>
            </a:r>
          </a:p>
          <a:p>
            <a:pPr indent="-457200" lvl="0" marL="457200" marR="0" rtl="0" algn="l">
              <a:spcBef>
                <a:spcPts val="1800"/>
              </a:spcBef>
              <a:spcAft>
                <a:spcPts val="0"/>
              </a:spcAft>
              <a:buClr>
                <a:schemeClr val="dk1"/>
              </a:buClr>
              <a:buSzPts val="2000"/>
              <a:buFont typeface="Arial"/>
              <a:buChar char="•"/>
            </a:pPr>
            <a:r>
              <a:rPr lang="bg-BG" sz="2000">
                <a:solidFill>
                  <a:schemeClr val="dk1"/>
                </a:solidFill>
                <a:latin typeface="Open Sans"/>
                <a:ea typeface="Open Sans"/>
                <a:cs typeface="Open Sans"/>
                <a:sym typeface="Open Sans"/>
              </a:rPr>
              <a:t>Collaboration with government institutions in order to turn alternative pathways to teaching in national and EU-wide policies</a:t>
            </a:r>
          </a:p>
        </p:txBody>
      </p:sp>
      <p:pic>
        <p:nvPicPr>
          <p:cNvPr id="155" name="Shape 155"/>
          <p:cNvPicPr preferRelativeResize="0"/>
          <p:nvPr/>
        </p:nvPicPr>
        <p:blipFill rotWithShape="1">
          <a:blip r:embed="rId6">
            <a:alphaModFix/>
          </a:blip>
          <a:srcRect b="0" l="0" r="0" t="0"/>
          <a:stretch/>
        </p:blipFill>
        <p:spPr>
          <a:xfrm>
            <a:off x="6934197" y="1562637"/>
            <a:ext cx="4461753" cy="4461753"/>
          </a:xfrm>
          <a:prstGeom prst="rect">
            <a:avLst/>
          </a:prstGeom>
          <a:noFill/>
          <a:ln>
            <a:noFill/>
          </a:ln>
        </p:spPr>
      </p:pic>
      <p:pic>
        <p:nvPicPr>
          <p:cNvPr id="156" name="Shape 156"/>
          <p:cNvPicPr preferRelativeResize="0"/>
          <p:nvPr/>
        </p:nvPicPr>
        <p:blipFill rotWithShape="1">
          <a:blip r:embed="rId7">
            <a:alphaModFix/>
          </a:blip>
          <a:srcRect b="0" l="0" r="0" t="0"/>
          <a:stretch/>
        </p:blipFill>
        <p:spPr>
          <a:xfrm>
            <a:off x="9519950" y="6090439"/>
            <a:ext cx="2133600" cy="609445"/>
          </a:xfrm>
          <a:prstGeom prst="rect">
            <a:avLst/>
          </a:prstGeom>
          <a:noFill/>
          <a:ln>
            <a:noFill/>
          </a:ln>
        </p:spPr>
      </p:pic>
      <p:pic>
        <p:nvPicPr>
          <p:cNvPr id="157" name="Shape 157"/>
          <p:cNvPicPr preferRelativeResize="0"/>
          <p:nvPr/>
        </p:nvPicPr>
        <p:blipFill>
          <a:blip r:embed="rId8">
            <a:alphaModFix/>
          </a:blip>
          <a:stretch>
            <a:fillRect/>
          </a:stretch>
        </p:blipFill>
        <p:spPr>
          <a:xfrm>
            <a:off x="4418930" y="6241271"/>
            <a:ext cx="1995794" cy="30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chemeClr val="dk1"/>
              </a:solidFill>
              <a:latin typeface="Calibri"/>
              <a:ea typeface="Calibri"/>
              <a:cs typeface="Calibri"/>
              <a:sym typeface="Calibri"/>
            </a:endParaRPr>
          </a:p>
        </p:txBody>
      </p:sp>
      <p:grpSp>
        <p:nvGrpSpPr>
          <p:cNvPr id="163" name="Shape 163"/>
          <p:cNvGrpSpPr/>
          <p:nvPr/>
        </p:nvGrpSpPr>
        <p:grpSpPr>
          <a:xfrm>
            <a:off x="507519" y="6157371"/>
            <a:ext cx="3649679" cy="475231"/>
            <a:chOff x="233608" y="4117240"/>
            <a:chExt cx="6751631" cy="879142"/>
          </a:xfrm>
        </p:grpSpPr>
        <p:pic>
          <p:nvPicPr>
            <p:cNvPr id="164" name="Shape 164"/>
            <p:cNvPicPr preferRelativeResize="0"/>
            <p:nvPr/>
          </p:nvPicPr>
          <p:blipFill rotWithShape="1">
            <a:blip r:embed="rId3">
              <a:alphaModFix/>
            </a:blip>
            <a:srcRect b="0" l="0" r="0" t="0"/>
            <a:stretch/>
          </p:blipFill>
          <p:spPr>
            <a:xfrm>
              <a:off x="233608" y="4255108"/>
              <a:ext cx="2790755" cy="603407"/>
            </a:xfrm>
            <a:prstGeom prst="rect">
              <a:avLst/>
            </a:prstGeom>
            <a:noFill/>
            <a:ln>
              <a:noFill/>
            </a:ln>
          </p:spPr>
        </p:pic>
        <p:pic>
          <p:nvPicPr>
            <p:cNvPr id="165" name="Shape 165"/>
            <p:cNvPicPr preferRelativeResize="0"/>
            <p:nvPr/>
          </p:nvPicPr>
          <p:blipFill rotWithShape="1">
            <a:blip r:embed="rId4">
              <a:alphaModFix/>
            </a:blip>
            <a:srcRect b="0" l="0" r="0" t="0"/>
            <a:stretch/>
          </p:blipFill>
          <p:spPr>
            <a:xfrm>
              <a:off x="3682760" y="4117240"/>
              <a:ext cx="3302479" cy="879142"/>
            </a:xfrm>
            <a:prstGeom prst="rect">
              <a:avLst/>
            </a:prstGeom>
            <a:noFill/>
            <a:ln>
              <a:noFill/>
            </a:ln>
          </p:spPr>
        </p:pic>
      </p:grpSp>
      <p:pic>
        <p:nvPicPr>
          <p:cNvPr id="166" name="Shape 166"/>
          <p:cNvPicPr preferRelativeResize="0"/>
          <p:nvPr/>
        </p:nvPicPr>
        <p:blipFill rotWithShape="1">
          <a:blip r:embed="rId5">
            <a:alphaModFix/>
          </a:blip>
          <a:srcRect b="0" l="0" r="0" t="0"/>
          <a:stretch/>
        </p:blipFill>
        <p:spPr>
          <a:xfrm>
            <a:off x="13293" y="-124382"/>
            <a:ext cx="2044107" cy="2044107"/>
          </a:xfrm>
          <a:prstGeom prst="rect">
            <a:avLst/>
          </a:prstGeom>
          <a:noFill/>
          <a:ln>
            <a:noFill/>
          </a:ln>
        </p:spPr>
      </p:pic>
      <p:grpSp>
        <p:nvGrpSpPr>
          <p:cNvPr id="167" name="Shape 167"/>
          <p:cNvGrpSpPr/>
          <p:nvPr/>
        </p:nvGrpSpPr>
        <p:grpSpPr>
          <a:xfrm>
            <a:off x="1596481" y="1236309"/>
            <a:ext cx="8700470" cy="4805939"/>
            <a:chOff x="1596481" y="0"/>
            <a:chExt cx="8700470" cy="4805939"/>
          </a:xfrm>
        </p:grpSpPr>
        <p:sp>
          <p:nvSpPr>
            <p:cNvPr id="168" name="Shape 168"/>
            <p:cNvSpPr/>
            <p:nvPr/>
          </p:nvSpPr>
          <p:spPr>
            <a:xfrm>
              <a:off x="2109174" y="0"/>
              <a:ext cx="7735399" cy="4805939"/>
            </a:xfrm>
            <a:prstGeom prst="quadArrow">
              <a:avLst>
                <a:gd fmla="val 2000" name="adj1"/>
                <a:gd fmla="val 4000" name="adj2"/>
                <a:gd fmla="val 5000" name="adj3"/>
              </a:avLst>
            </a:prstGeom>
            <a:solidFill>
              <a:srgbClr val="CCD3EA"/>
            </a:solidFill>
            <a:ln>
              <a:noFill/>
            </a:ln>
          </p:spPr>
          <p:txBody>
            <a:bodyPr anchorCtr="0" anchor="ctr" bIns="91425" lIns="91425" rIns="91425" wrap="square" tIns="91425">
              <a:noAutofit/>
            </a:bodyPr>
            <a:lstStyle/>
            <a:p>
              <a:pPr indent="0" lvl="0" marL="0">
                <a:spcBef>
                  <a:spcPts val="0"/>
                </a:spcBef>
                <a:buNone/>
              </a:pPr>
              <a:r>
                <a:t/>
              </a:r>
              <a:endParaRPr/>
            </a:p>
          </p:txBody>
        </p:sp>
        <p:sp>
          <p:nvSpPr>
            <p:cNvPr id="169" name="Shape 169"/>
            <p:cNvSpPr/>
            <p:nvPr/>
          </p:nvSpPr>
          <p:spPr>
            <a:xfrm>
              <a:off x="1693331" y="283531"/>
              <a:ext cx="4123957" cy="1922375"/>
            </a:xfrm>
            <a:prstGeom prst="roundRect">
              <a:avLst>
                <a:gd fmla="val 16667" name="adj"/>
              </a:avLst>
            </a:prstGeom>
            <a:solidFill>
              <a:srgbClr val="3A66B1"/>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70" name="Shape 170"/>
            <p:cNvSpPr txBox="1"/>
            <p:nvPr/>
          </p:nvSpPr>
          <p:spPr>
            <a:xfrm>
              <a:off x="1787174" y="377374"/>
              <a:ext cx="3936271" cy="1734689"/>
            </a:xfrm>
            <a:prstGeom prst="rect">
              <a:avLst/>
            </a:prstGeom>
            <a:noFill/>
            <a:ln>
              <a:noFill/>
            </a:ln>
          </p:spPr>
          <p:txBody>
            <a:bodyPr anchorCtr="0" anchor="ctr" bIns="60950" lIns="60950" rIns="60950" wrap="square" tIns="60950">
              <a:noAutofit/>
            </a:bodyPr>
            <a:lstStyle/>
            <a:p>
              <a:pPr indent="0" lvl="0" marL="0" marR="0" rtl="0" algn="l">
                <a:lnSpc>
                  <a:spcPct val="100000"/>
                </a:lnSpc>
                <a:spcBef>
                  <a:spcPts val="0"/>
                </a:spcBef>
                <a:spcAft>
                  <a:spcPts val="0"/>
                </a:spcAft>
                <a:buNone/>
              </a:pPr>
              <a:r>
                <a:t/>
              </a:r>
              <a:endParaRPr sz="1600">
                <a:solidFill>
                  <a:schemeClr val="lt1"/>
                </a:solidFill>
                <a:latin typeface="Open Sans"/>
                <a:ea typeface="Open Sans"/>
                <a:cs typeface="Open Sans"/>
                <a:sym typeface="Open Sans"/>
              </a:endParaRPr>
            </a:p>
          </p:txBody>
        </p:sp>
        <p:sp>
          <p:nvSpPr>
            <p:cNvPr id="171" name="Shape 171"/>
            <p:cNvSpPr/>
            <p:nvPr/>
          </p:nvSpPr>
          <p:spPr>
            <a:xfrm>
              <a:off x="6188354" y="344499"/>
              <a:ext cx="4053578" cy="1757454"/>
            </a:xfrm>
            <a:prstGeom prst="roundRect">
              <a:avLst>
                <a:gd fmla="val 16667" name="adj"/>
              </a:avLst>
            </a:prstGeom>
            <a:solidFill>
              <a:srgbClr val="567AC2"/>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72" name="Shape 172"/>
            <p:cNvSpPr txBox="1"/>
            <p:nvPr/>
          </p:nvSpPr>
          <p:spPr>
            <a:xfrm>
              <a:off x="6274146" y="430291"/>
              <a:ext cx="3881994" cy="1585870"/>
            </a:xfrm>
            <a:prstGeom prst="rect">
              <a:avLst/>
            </a:prstGeom>
            <a:noFill/>
            <a:ln>
              <a:noFill/>
            </a:ln>
          </p:spPr>
          <p:txBody>
            <a:bodyPr anchorCtr="0" anchor="ctr" bIns="57150" lIns="57150" rIns="57150" wrap="square" tIns="57150">
              <a:noAutofit/>
            </a:bodyPr>
            <a:lstStyle/>
            <a:p>
              <a:pPr indent="0" lvl="0" marL="0" marR="0" rtl="0" algn="l">
                <a:lnSpc>
                  <a:spcPct val="90000"/>
                </a:lnSpc>
                <a:spcBef>
                  <a:spcPts val="0"/>
                </a:spcBef>
                <a:spcAft>
                  <a:spcPts val="0"/>
                </a:spcAft>
                <a:buNone/>
              </a:pPr>
              <a:r>
                <a:rPr lang="bg-BG" sz="1500">
                  <a:solidFill>
                    <a:schemeClr val="lt1"/>
                  </a:solidFill>
                  <a:latin typeface="Open Sans"/>
                  <a:ea typeface="Open Sans"/>
                  <a:cs typeface="Open Sans"/>
                  <a:sym typeface="Open Sans"/>
                </a:rPr>
                <a:t>2. </a:t>
              </a:r>
              <a:r>
                <a:rPr lang="bg-BG" sz="1500">
                  <a:solidFill>
                    <a:srgbClr val="FFFFFF"/>
                  </a:solidFill>
                  <a:latin typeface="Open Sans"/>
                  <a:ea typeface="Open Sans"/>
                  <a:cs typeface="Open Sans"/>
                  <a:sym typeface="Open Sans"/>
                </a:rPr>
                <a:t>NEWTT trainees will improve their competence as teachers over the course of the pilots. </a:t>
              </a:r>
            </a:p>
          </p:txBody>
        </p:sp>
        <p:sp>
          <p:nvSpPr>
            <p:cNvPr id="173" name="Shape 173"/>
            <p:cNvSpPr/>
            <p:nvPr/>
          </p:nvSpPr>
          <p:spPr>
            <a:xfrm>
              <a:off x="1596481" y="2734262"/>
              <a:ext cx="4212616" cy="1856611"/>
            </a:xfrm>
            <a:prstGeom prst="roundRect">
              <a:avLst>
                <a:gd fmla="val 16667" name="adj"/>
              </a:avLst>
            </a:prstGeom>
            <a:solidFill>
              <a:srgbClr val="7992CD"/>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74" name="Shape 174"/>
            <p:cNvSpPr txBox="1"/>
            <p:nvPr/>
          </p:nvSpPr>
          <p:spPr>
            <a:xfrm>
              <a:off x="1687113" y="2824894"/>
              <a:ext cx="4031352" cy="1675347"/>
            </a:xfrm>
            <a:prstGeom prst="rect">
              <a:avLst/>
            </a:prstGeom>
            <a:noFill/>
            <a:ln>
              <a:noFill/>
            </a:ln>
          </p:spPr>
          <p:txBody>
            <a:bodyPr anchorCtr="0" anchor="ctr" bIns="57150" lIns="57150" rIns="57150" wrap="square" tIns="57150">
              <a:noAutofit/>
            </a:bodyPr>
            <a:lstStyle/>
            <a:p>
              <a:pPr indent="0" lvl="0" marL="0" marR="0" rtl="0" algn="l">
                <a:lnSpc>
                  <a:spcPct val="90000"/>
                </a:lnSpc>
                <a:spcBef>
                  <a:spcPts val="0"/>
                </a:spcBef>
                <a:spcAft>
                  <a:spcPts val="0"/>
                </a:spcAft>
                <a:buNone/>
              </a:pPr>
              <a:r>
                <a:rPr lang="bg-BG" sz="1500">
                  <a:solidFill>
                    <a:schemeClr val="lt1"/>
                  </a:solidFill>
                  <a:latin typeface="Open Sans"/>
                  <a:ea typeface="Open Sans"/>
                  <a:cs typeface="Open Sans"/>
                  <a:sym typeface="Open Sans"/>
                </a:rPr>
                <a:t>3.</a:t>
              </a:r>
              <a:r>
                <a:rPr lang="bg-BG" sz="1500">
                  <a:solidFill>
                    <a:srgbClr val="FFFFFF"/>
                  </a:solidFill>
                  <a:latin typeface="Open Sans"/>
                  <a:ea typeface="Open Sans"/>
                  <a:cs typeface="Open Sans"/>
                  <a:sym typeface="Open Sans"/>
                </a:rPr>
                <a:t> The overall competence of trainees within the NEWTT alternative pathway pilots will compare positively with those of beginning teachers in traditional programs.</a:t>
              </a:r>
            </a:p>
          </p:txBody>
        </p:sp>
        <p:sp>
          <p:nvSpPr>
            <p:cNvPr id="175" name="Shape 175"/>
            <p:cNvSpPr/>
            <p:nvPr/>
          </p:nvSpPr>
          <p:spPr>
            <a:xfrm>
              <a:off x="6108691" y="2663566"/>
              <a:ext cx="4188260" cy="1899499"/>
            </a:xfrm>
            <a:prstGeom prst="roundRect">
              <a:avLst>
                <a:gd fmla="val 16667" name="adj"/>
              </a:avLst>
            </a:prstGeom>
            <a:solidFill>
              <a:srgbClr val="9BABD7"/>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76" name="Shape 176"/>
            <p:cNvSpPr txBox="1"/>
            <p:nvPr/>
          </p:nvSpPr>
          <p:spPr>
            <a:xfrm>
              <a:off x="6201417" y="2756292"/>
              <a:ext cx="4002808" cy="1714047"/>
            </a:xfrm>
            <a:prstGeom prst="rect">
              <a:avLst/>
            </a:prstGeom>
            <a:noFill/>
            <a:ln>
              <a:noFill/>
            </a:ln>
          </p:spPr>
          <p:txBody>
            <a:bodyPr anchorCtr="0" anchor="ctr" bIns="57150" lIns="57150" rIns="57150" wrap="square" tIns="57150">
              <a:noAutofit/>
            </a:bodyPr>
            <a:lstStyle/>
            <a:p>
              <a:pPr indent="0" lvl="0" marL="0" marR="0" rtl="0" algn="l">
                <a:lnSpc>
                  <a:spcPct val="90000"/>
                </a:lnSpc>
                <a:spcBef>
                  <a:spcPts val="0"/>
                </a:spcBef>
                <a:spcAft>
                  <a:spcPts val="0"/>
                </a:spcAft>
                <a:buNone/>
              </a:pPr>
              <a:r>
                <a:rPr lang="bg-BG" sz="1500">
                  <a:solidFill>
                    <a:schemeClr val="lt1"/>
                  </a:solidFill>
                  <a:latin typeface="Open Sans"/>
                  <a:ea typeface="Open Sans"/>
                  <a:cs typeface="Open Sans"/>
                  <a:sym typeface="Open Sans"/>
                </a:rPr>
                <a:t>4. </a:t>
              </a:r>
              <a:r>
                <a:rPr lang="bg-BG" sz="1500">
                  <a:solidFill>
                    <a:srgbClr val="FFFFFF"/>
                  </a:solidFill>
                  <a:latin typeface="Open Sans"/>
                  <a:ea typeface="Open Sans"/>
                  <a:cs typeface="Open Sans"/>
                  <a:sym typeface="Open Sans"/>
                </a:rPr>
                <a:t>At the end of the program the trainees from the NEWTT national pilots will finish their second year at school and will be willing to continue teaching or contributing to the impact of schools for the students they have taught.</a:t>
              </a:r>
            </a:p>
            <a:p>
              <a:pPr indent="0" lvl="0" marL="0" marR="0" rtl="0" algn="l">
                <a:lnSpc>
                  <a:spcPct val="90000"/>
                </a:lnSpc>
                <a:spcBef>
                  <a:spcPts val="0"/>
                </a:spcBef>
                <a:spcAft>
                  <a:spcPts val="0"/>
                </a:spcAft>
                <a:buNone/>
              </a:pPr>
              <a:r>
                <a:t/>
              </a:r>
              <a:endParaRPr sz="1500">
                <a:solidFill>
                  <a:schemeClr val="lt1"/>
                </a:solidFill>
                <a:latin typeface="Open Sans"/>
                <a:ea typeface="Open Sans"/>
                <a:cs typeface="Open Sans"/>
                <a:sym typeface="Open Sans"/>
              </a:endParaRPr>
            </a:p>
          </p:txBody>
        </p:sp>
      </p:grpSp>
      <p:sp>
        <p:nvSpPr>
          <p:cNvPr id="177" name="Shape 177"/>
          <p:cNvSpPr/>
          <p:nvPr/>
        </p:nvSpPr>
        <p:spPr>
          <a:xfrm>
            <a:off x="1596481" y="289394"/>
            <a:ext cx="8728103" cy="928737"/>
          </a:xfrm>
          <a:prstGeom prst="downArrow">
            <a:avLst>
              <a:gd fmla="val 50000" name="adj1"/>
              <a:gd fmla="val 100000" name="adj2"/>
            </a:avLst>
          </a:prstGeom>
          <a:solidFill>
            <a:srgbClr val="0AB0DA"/>
          </a:solidFill>
          <a:ln cap="flat" cmpd="sng" w="12700">
            <a:solidFill>
              <a:schemeClr val="lt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rPr b="1" lang="bg-BG" sz="2800">
                <a:solidFill>
                  <a:schemeClr val="lt1"/>
                </a:solidFill>
                <a:latin typeface="Open Sans"/>
                <a:ea typeface="Open Sans"/>
                <a:cs typeface="Open Sans"/>
                <a:sym typeface="Open Sans"/>
              </a:rPr>
              <a:t>MAIN HYPOTHESES</a:t>
            </a:r>
          </a:p>
        </p:txBody>
      </p:sp>
      <p:sp>
        <p:nvSpPr>
          <p:cNvPr id="178" name="Shape 178"/>
          <p:cNvSpPr/>
          <p:nvPr/>
        </p:nvSpPr>
        <p:spPr>
          <a:xfrm>
            <a:off x="1755012" y="1657118"/>
            <a:ext cx="3976800" cy="14772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lang="bg-BG" sz="1500">
                <a:solidFill>
                  <a:schemeClr val="lt1"/>
                </a:solidFill>
                <a:latin typeface="Open Sans"/>
                <a:ea typeface="Open Sans"/>
                <a:cs typeface="Open Sans"/>
                <a:sym typeface="Open Sans"/>
              </a:rPr>
              <a:t>1.</a:t>
            </a:r>
            <a:r>
              <a:rPr b="1" lang="bg-BG">
                <a:solidFill>
                  <a:schemeClr val="lt1"/>
                </a:solidFill>
                <a:latin typeface="Open Sans"/>
                <a:ea typeface="Open Sans"/>
                <a:cs typeface="Open Sans"/>
                <a:sym typeface="Open Sans"/>
              </a:rPr>
              <a:t> </a:t>
            </a:r>
            <a:r>
              <a:rPr lang="bg-BG">
                <a:solidFill>
                  <a:srgbClr val="FFFFFF"/>
                </a:solidFill>
                <a:latin typeface="Open Sans"/>
                <a:ea typeface="Open Sans"/>
                <a:cs typeface="Open Sans"/>
                <a:sym typeface="Open Sans"/>
              </a:rPr>
              <a:t>The recruitment, selection and initial training methodologies of the NEWTT alternative pathway pilots will generate trainees who are suitable for teaching. Trainees in each national pilot will perform at least on par with initial teacher competence measures of beginning teachers in traditional programs.</a:t>
            </a:r>
            <a:r>
              <a:rPr lang="bg-BG">
                <a:solidFill>
                  <a:srgbClr val="FFFFFF"/>
                </a:solidFill>
                <a:latin typeface="Open Sans"/>
                <a:ea typeface="Open Sans"/>
                <a:cs typeface="Open Sans"/>
                <a:sym typeface="Open Sans"/>
              </a:rPr>
              <a:t> </a:t>
            </a:r>
          </a:p>
        </p:txBody>
      </p:sp>
      <p:pic>
        <p:nvPicPr>
          <p:cNvPr id="179" name="Shape 179"/>
          <p:cNvPicPr preferRelativeResize="0"/>
          <p:nvPr/>
        </p:nvPicPr>
        <p:blipFill rotWithShape="1">
          <a:blip r:embed="rId6">
            <a:alphaModFix/>
          </a:blip>
          <a:srcRect b="0" l="0" r="0" t="0"/>
          <a:stretch/>
        </p:blipFill>
        <p:spPr>
          <a:xfrm>
            <a:off x="9982200" y="6090439"/>
            <a:ext cx="2133600" cy="609445"/>
          </a:xfrm>
          <a:prstGeom prst="rect">
            <a:avLst/>
          </a:prstGeom>
          <a:noFill/>
          <a:ln>
            <a:noFill/>
          </a:ln>
        </p:spPr>
      </p:pic>
      <p:pic>
        <p:nvPicPr>
          <p:cNvPr id="180" name="Shape 180"/>
          <p:cNvPicPr preferRelativeResize="0"/>
          <p:nvPr/>
        </p:nvPicPr>
        <p:blipFill>
          <a:blip r:embed="rId7">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chemeClr val="dk1"/>
              </a:solidFill>
              <a:latin typeface="Calibri"/>
              <a:ea typeface="Calibri"/>
              <a:cs typeface="Calibri"/>
              <a:sym typeface="Calibri"/>
            </a:endParaRPr>
          </a:p>
        </p:txBody>
      </p:sp>
      <p:sp>
        <p:nvSpPr>
          <p:cNvPr id="186" name="Shape 186"/>
          <p:cNvSpPr txBox="1"/>
          <p:nvPr>
            <p:ph type="title"/>
          </p:nvPr>
        </p:nvSpPr>
        <p:spPr>
          <a:xfrm>
            <a:off x="2016097" y="489773"/>
            <a:ext cx="8489950" cy="981075"/>
          </a:xfrm>
          <a:prstGeom prst="rect">
            <a:avLst/>
          </a:prstGeom>
          <a:noFill/>
          <a:ln>
            <a:noFill/>
          </a:ln>
        </p:spPr>
        <p:txBody>
          <a:bodyPr anchorCtr="0" anchor="ctr" bIns="45700" lIns="91425" rIns="91425" wrap="square" tIns="45700">
            <a:noAutofit/>
          </a:bodyPr>
          <a:lstStyle/>
          <a:p>
            <a:pPr indent="-279400" lvl="0" marL="0" marR="0" rtl="0" algn="ctr">
              <a:lnSpc>
                <a:spcPct val="90000"/>
              </a:lnSpc>
              <a:spcBef>
                <a:spcPts val="0"/>
              </a:spcBef>
              <a:buClr>
                <a:srgbClr val="7F7F7F"/>
              </a:buClr>
              <a:buSzPts val="4400"/>
              <a:buFont typeface="Open Sans"/>
              <a:buNone/>
            </a:pPr>
            <a:r>
              <a:rPr b="1" lang="bg-BG">
                <a:solidFill>
                  <a:srgbClr val="7F7F7F"/>
                </a:solidFill>
                <a:latin typeface="Open Sans"/>
                <a:ea typeface="Open Sans"/>
                <a:cs typeface="Open Sans"/>
                <a:sym typeface="Open Sans"/>
              </a:rPr>
              <a:t>The Project in Numbers</a:t>
            </a:r>
          </a:p>
        </p:txBody>
      </p:sp>
      <p:grpSp>
        <p:nvGrpSpPr>
          <p:cNvPr id="187" name="Shape 187"/>
          <p:cNvGrpSpPr/>
          <p:nvPr/>
        </p:nvGrpSpPr>
        <p:grpSpPr>
          <a:xfrm>
            <a:off x="507519" y="6157371"/>
            <a:ext cx="3649679" cy="475231"/>
            <a:chOff x="233608" y="4117240"/>
            <a:chExt cx="6751631" cy="879142"/>
          </a:xfrm>
        </p:grpSpPr>
        <p:pic>
          <p:nvPicPr>
            <p:cNvPr id="188" name="Shape 188"/>
            <p:cNvPicPr preferRelativeResize="0"/>
            <p:nvPr/>
          </p:nvPicPr>
          <p:blipFill rotWithShape="1">
            <a:blip r:embed="rId3">
              <a:alphaModFix/>
            </a:blip>
            <a:srcRect b="0" l="0" r="0" t="0"/>
            <a:stretch/>
          </p:blipFill>
          <p:spPr>
            <a:xfrm>
              <a:off x="233608" y="4255108"/>
              <a:ext cx="2790755" cy="603407"/>
            </a:xfrm>
            <a:prstGeom prst="rect">
              <a:avLst/>
            </a:prstGeom>
            <a:noFill/>
            <a:ln>
              <a:noFill/>
            </a:ln>
          </p:spPr>
        </p:pic>
        <p:pic>
          <p:nvPicPr>
            <p:cNvPr id="189" name="Shape 189"/>
            <p:cNvPicPr preferRelativeResize="0"/>
            <p:nvPr/>
          </p:nvPicPr>
          <p:blipFill rotWithShape="1">
            <a:blip r:embed="rId4">
              <a:alphaModFix/>
            </a:blip>
            <a:srcRect b="0" l="0" r="0" t="0"/>
            <a:stretch/>
          </p:blipFill>
          <p:spPr>
            <a:xfrm>
              <a:off x="3682760" y="4117240"/>
              <a:ext cx="3302479" cy="879142"/>
            </a:xfrm>
            <a:prstGeom prst="rect">
              <a:avLst/>
            </a:prstGeom>
            <a:noFill/>
            <a:ln>
              <a:noFill/>
            </a:ln>
          </p:spPr>
        </p:pic>
      </p:grpSp>
      <p:pic>
        <p:nvPicPr>
          <p:cNvPr id="190" name="Shape 190"/>
          <p:cNvPicPr preferRelativeResize="0"/>
          <p:nvPr/>
        </p:nvPicPr>
        <p:blipFill rotWithShape="1">
          <a:blip r:embed="rId5">
            <a:alphaModFix/>
          </a:blip>
          <a:srcRect b="0" l="0" r="0" t="0"/>
          <a:stretch/>
        </p:blipFill>
        <p:spPr>
          <a:xfrm>
            <a:off x="13293" y="-124382"/>
            <a:ext cx="2044107" cy="2044107"/>
          </a:xfrm>
          <a:prstGeom prst="rect">
            <a:avLst/>
          </a:prstGeom>
          <a:noFill/>
          <a:ln>
            <a:noFill/>
          </a:ln>
        </p:spPr>
      </p:pic>
      <p:grpSp>
        <p:nvGrpSpPr>
          <p:cNvPr id="191" name="Shape 191"/>
          <p:cNvGrpSpPr/>
          <p:nvPr/>
        </p:nvGrpSpPr>
        <p:grpSpPr>
          <a:xfrm>
            <a:off x="470463" y="1285454"/>
            <a:ext cx="11721536" cy="4625949"/>
            <a:chOff x="5" y="0"/>
            <a:chExt cx="11721536" cy="4625949"/>
          </a:xfrm>
        </p:grpSpPr>
        <p:sp>
          <p:nvSpPr>
            <p:cNvPr id="192" name="Shape 192"/>
            <p:cNvSpPr/>
            <p:nvPr/>
          </p:nvSpPr>
          <p:spPr>
            <a:xfrm>
              <a:off x="5" y="0"/>
              <a:ext cx="11721536" cy="4625949"/>
            </a:xfrm>
            <a:prstGeom prst="rightArrow">
              <a:avLst>
                <a:gd fmla="val 50000" name="adj1"/>
                <a:gd fmla="val 50000" name="adj2"/>
              </a:avLst>
            </a:prstGeom>
            <a:solidFill>
              <a:srgbClr val="CFDEEF"/>
            </a:solidFill>
            <a:ln>
              <a:noFill/>
            </a:ln>
          </p:spPr>
          <p:txBody>
            <a:bodyPr anchorCtr="0" anchor="ctr" bIns="91425" lIns="91425" rIns="91425" wrap="square" tIns="91425">
              <a:noAutofit/>
            </a:bodyPr>
            <a:lstStyle/>
            <a:p>
              <a:pPr indent="0" lvl="0" marL="0">
                <a:spcBef>
                  <a:spcPts val="0"/>
                </a:spcBef>
                <a:buNone/>
              </a:pPr>
              <a:r>
                <a:t/>
              </a:r>
              <a:endParaRPr/>
            </a:p>
          </p:txBody>
        </p:sp>
        <p:sp>
          <p:nvSpPr>
            <p:cNvPr id="193" name="Shape 193"/>
            <p:cNvSpPr/>
            <p:nvPr/>
          </p:nvSpPr>
          <p:spPr>
            <a:xfrm>
              <a:off x="143" y="1387784"/>
              <a:ext cx="1715305" cy="1850379"/>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rIns="91425" wrap="square" tIns="91425">
              <a:noAutofit/>
            </a:bodyPr>
            <a:lstStyle/>
            <a:p>
              <a:pPr indent="0" lvl="0" marL="0">
                <a:spcBef>
                  <a:spcPts val="0"/>
                </a:spcBef>
                <a:buNone/>
              </a:pPr>
              <a:r>
                <a:t/>
              </a:r>
              <a:endParaRPr/>
            </a:p>
          </p:txBody>
        </p:sp>
        <p:sp>
          <p:nvSpPr>
            <p:cNvPr id="194" name="Shape 194"/>
            <p:cNvSpPr txBox="1"/>
            <p:nvPr/>
          </p:nvSpPr>
          <p:spPr>
            <a:xfrm>
              <a:off x="83877" y="1471518"/>
              <a:ext cx="1547837" cy="1682911"/>
            </a:xfrm>
            <a:prstGeom prst="rect">
              <a:avLst/>
            </a:prstGeom>
            <a:noFill/>
            <a:ln>
              <a:noFill/>
            </a:ln>
          </p:spPr>
          <p:txBody>
            <a:bodyPr anchorCtr="0" anchor="ctr" bIns="76200" lIns="76200" rIns="76200" wrap="square" tIns="76200">
              <a:noAutofit/>
            </a:bodyPr>
            <a:lstStyle/>
            <a:p>
              <a:pPr indent="0" lvl="0" marL="0" marR="0" rtl="0" algn="ctr">
                <a:lnSpc>
                  <a:spcPct val="90000"/>
                </a:lnSpc>
                <a:spcBef>
                  <a:spcPts val="0"/>
                </a:spcBef>
                <a:spcAft>
                  <a:spcPts val="0"/>
                </a:spcAft>
                <a:buNone/>
              </a:pPr>
              <a:br>
                <a:rPr lang="bg-BG" sz="2000">
                  <a:solidFill>
                    <a:schemeClr val="lt1"/>
                  </a:solidFill>
                  <a:latin typeface="Calibri"/>
                  <a:ea typeface="Calibri"/>
                  <a:cs typeface="Calibri"/>
                  <a:sym typeface="Calibri"/>
                </a:rPr>
              </a:br>
              <a:r>
                <a:rPr lang="bg-BG" sz="2000">
                  <a:solidFill>
                    <a:schemeClr val="lt1"/>
                  </a:solidFill>
                  <a:latin typeface="Calibri"/>
                  <a:ea typeface="Calibri"/>
                  <a:cs typeface="Calibri"/>
                  <a:sym typeface="Calibri"/>
                </a:rPr>
                <a:t>Applications</a:t>
              </a:r>
            </a:p>
            <a:p>
              <a:pPr indent="0" lvl="0" marL="0" marR="0" rtl="0" algn="ctr">
                <a:lnSpc>
                  <a:spcPct val="90000"/>
                </a:lnSpc>
                <a:spcBef>
                  <a:spcPts val="700"/>
                </a:spcBef>
                <a:spcAft>
                  <a:spcPts val="0"/>
                </a:spcAft>
                <a:buNone/>
              </a:pPr>
              <a:r>
                <a:rPr b="1" lang="bg-BG" sz="4000">
                  <a:solidFill>
                    <a:schemeClr val="lt1"/>
                  </a:solidFill>
                  <a:latin typeface="Calibri"/>
                  <a:ea typeface="Calibri"/>
                  <a:cs typeface="Calibri"/>
                  <a:sym typeface="Calibri"/>
                </a:rPr>
                <a:t>4000 +</a:t>
              </a:r>
            </a:p>
          </p:txBody>
        </p:sp>
        <p:sp>
          <p:nvSpPr>
            <p:cNvPr id="195" name="Shape 195"/>
            <p:cNvSpPr/>
            <p:nvPr/>
          </p:nvSpPr>
          <p:spPr>
            <a:xfrm>
              <a:off x="2001333" y="1387784"/>
              <a:ext cx="1715305" cy="1850379"/>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rIns="91425" wrap="square" tIns="91425">
              <a:noAutofit/>
            </a:bodyPr>
            <a:lstStyle/>
            <a:p>
              <a:pPr indent="0" lvl="0" marL="0">
                <a:spcBef>
                  <a:spcPts val="0"/>
                </a:spcBef>
                <a:buNone/>
              </a:pPr>
              <a:r>
                <a:t/>
              </a:r>
              <a:endParaRPr/>
            </a:p>
          </p:txBody>
        </p:sp>
        <p:sp>
          <p:nvSpPr>
            <p:cNvPr id="196" name="Shape 196"/>
            <p:cNvSpPr txBox="1"/>
            <p:nvPr/>
          </p:nvSpPr>
          <p:spPr>
            <a:xfrm>
              <a:off x="2085067" y="1471518"/>
              <a:ext cx="1547837" cy="1682911"/>
            </a:xfrm>
            <a:prstGeom prst="rect">
              <a:avLst/>
            </a:prstGeom>
            <a:noFill/>
            <a:ln>
              <a:noFill/>
            </a:ln>
          </p:spPr>
          <p:txBody>
            <a:bodyPr anchorCtr="0" anchor="ctr" bIns="76200" lIns="76200" rIns="76200" wrap="square" tIns="76200">
              <a:noAutofit/>
            </a:bodyPr>
            <a:lstStyle/>
            <a:p>
              <a:pPr indent="0" lvl="0" marL="0" marR="0" rtl="0" algn="ctr">
                <a:lnSpc>
                  <a:spcPct val="90000"/>
                </a:lnSpc>
                <a:spcBef>
                  <a:spcPts val="0"/>
                </a:spcBef>
                <a:spcAft>
                  <a:spcPts val="0"/>
                </a:spcAft>
                <a:buNone/>
              </a:pPr>
              <a:r>
                <a:rPr lang="bg-BG" sz="2000">
                  <a:solidFill>
                    <a:schemeClr val="lt1"/>
                  </a:solidFill>
                  <a:latin typeface="Calibri"/>
                  <a:ea typeface="Calibri"/>
                  <a:cs typeface="Calibri"/>
                  <a:sym typeface="Calibri"/>
                </a:rPr>
                <a:t>Selectivity Rate</a:t>
              </a:r>
            </a:p>
            <a:p>
              <a:pPr indent="0" lvl="0" marL="0" marR="0" rtl="0" algn="ctr">
                <a:lnSpc>
                  <a:spcPct val="90000"/>
                </a:lnSpc>
                <a:spcBef>
                  <a:spcPts val="700"/>
                </a:spcBef>
                <a:spcAft>
                  <a:spcPts val="0"/>
                </a:spcAft>
                <a:buNone/>
              </a:pPr>
              <a:r>
                <a:rPr b="1" lang="bg-BG" sz="4000">
                  <a:solidFill>
                    <a:schemeClr val="lt1"/>
                  </a:solidFill>
                  <a:latin typeface="Calibri"/>
                  <a:ea typeface="Calibri"/>
                  <a:cs typeface="Calibri"/>
                  <a:sym typeface="Calibri"/>
                </a:rPr>
                <a:t>&gt;10%</a:t>
              </a:r>
            </a:p>
          </p:txBody>
        </p:sp>
        <p:sp>
          <p:nvSpPr>
            <p:cNvPr id="197" name="Shape 197"/>
            <p:cNvSpPr/>
            <p:nvPr/>
          </p:nvSpPr>
          <p:spPr>
            <a:xfrm>
              <a:off x="4002523" y="1387784"/>
              <a:ext cx="1715305" cy="1850379"/>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rIns="91425" wrap="square" tIns="91425">
              <a:noAutofit/>
            </a:bodyPr>
            <a:lstStyle/>
            <a:p>
              <a:pPr indent="0" lvl="0" marL="0">
                <a:spcBef>
                  <a:spcPts val="0"/>
                </a:spcBef>
                <a:buNone/>
              </a:pPr>
              <a:r>
                <a:t/>
              </a:r>
              <a:endParaRPr/>
            </a:p>
          </p:txBody>
        </p:sp>
        <p:sp>
          <p:nvSpPr>
            <p:cNvPr id="198" name="Shape 198"/>
            <p:cNvSpPr txBox="1"/>
            <p:nvPr/>
          </p:nvSpPr>
          <p:spPr>
            <a:xfrm>
              <a:off x="4086257" y="1471518"/>
              <a:ext cx="1547837" cy="1682911"/>
            </a:xfrm>
            <a:prstGeom prst="rect">
              <a:avLst/>
            </a:prstGeom>
            <a:noFill/>
            <a:ln>
              <a:noFill/>
            </a:ln>
          </p:spPr>
          <p:txBody>
            <a:bodyPr anchorCtr="0" anchor="ctr" bIns="76200" lIns="76200" rIns="76200" wrap="square" tIns="76200">
              <a:noAutofit/>
            </a:bodyPr>
            <a:lstStyle/>
            <a:p>
              <a:pPr indent="0" lvl="0" marL="0" marR="0" rtl="0" algn="ctr">
                <a:lnSpc>
                  <a:spcPct val="90000"/>
                </a:lnSpc>
                <a:spcBef>
                  <a:spcPts val="0"/>
                </a:spcBef>
                <a:spcAft>
                  <a:spcPts val="0"/>
                </a:spcAft>
                <a:buNone/>
              </a:pPr>
              <a:r>
                <a:rPr lang="bg-BG" sz="2000">
                  <a:solidFill>
                    <a:schemeClr val="lt1"/>
                  </a:solidFill>
                  <a:latin typeface="Calibri"/>
                  <a:ea typeface="Calibri"/>
                  <a:cs typeface="Calibri"/>
                  <a:sym typeface="Calibri"/>
                </a:rPr>
                <a:t>Participants</a:t>
              </a:r>
            </a:p>
            <a:p>
              <a:pPr indent="0" lvl="0" marL="0" marR="0" rtl="0" algn="ctr">
                <a:lnSpc>
                  <a:spcPct val="90000"/>
                </a:lnSpc>
                <a:spcBef>
                  <a:spcPts val="700"/>
                </a:spcBef>
                <a:spcAft>
                  <a:spcPts val="0"/>
                </a:spcAft>
                <a:buNone/>
              </a:pPr>
              <a:r>
                <a:rPr b="1" lang="bg-BG" sz="4000">
                  <a:solidFill>
                    <a:schemeClr val="lt1"/>
                  </a:solidFill>
                  <a:latin typeface="Calibri"/>
                  <a:ea typeface="Calibri"/>
                  <a:cs typeface="Calibri"/>
                  <a:sym typeface="Calibri"/>
                </a:rPr>
                <a:t>225+</a:t>
              </a:r>
            </a:p>
          </p:txBody>
        </p:sp>
        <p:sp>
          <p:nvSpPr>
            <p:cNvPr id="199" name="Shape 199"/>
            <p:cNvSpPr/>
            <p:nvPr/>
          </p:nvSpPr>
          <p:spPr>
            <a:xfrm>
              <a:off x="6003713" y="1387784"/>
              <a:ext cx="1715305" cy="1850379"/>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rIns="91425" wrap="square" tIns="91425">
              <a:noAutofit/>
            </a:bodyPr>
            <a:lstStyle/>
            <a:p>
              <a:pPr indent="0" lvl="0" marL="0">
                <a:spcBef>
                  <a:spcPts val="0"/>
                </a:spcBef>
                <a:buNone/>
              </a:pPr>
              <a:r>
                <a:t/>
              </a:r>
              <a:endParaRPr/>
            </a:p>
          </p:txBody>
        </p:sp>
        <p:sp>
          <p:nvSpPr>
            <p:cNvPr id="200" name="Shape 200"/>
            <p:cNvSpPr txBox="1"/>
            <p:nvPr/>
          </p:nvSpPr>
          <p:spPr>
            <a:xfrm>
              <a:off x="6087447" y="1471518"/>
              <a:ext cx="1547837" cy="1682911"/>
            </a:xfrm>
            <a:prstGeom prst="rect">
              <a:avLst/>
            </a:prstGeom>
            <a:noFill/>
            <a:ln>
              <a:noFill/>
            </a:ln>
          </p:spPr>
          <p:txBody>
            <a:bodyPr anchorCtr="0" anchor="ctr" bIns="76200" lIns="76200" rIns="76200" wrap="square" tIns="76200">
              <a:noAutofit/>
            </a:bodyPr>
            <a:lstStyle/>
            <a:p>
              <a:pPr indent="0" lvl="0" marL="0" marR="0" rtl="0" algn="ctr">
                <a:lnSpc>
                  <a:spcPct val="90000"/>
                </a:lnSpc>
                <a:spcBef>
                  <a:spcPts val="0"/>
                </a:spcBef>
                <a:spcAft>
                  <a:spcPts val="0"/>
                </a:spcAft>
                <a:buNone/>
              </a:pPr>
              <a:br>
                <a:rPr lang="bg-BG" sz="2000">
                  <a:solidFill>
                    <a:schemeClr val="lt1"/>
                  </a:solidFill>
                  <a:latin typeface="Calibri"/>
                  <a:ea typeface="Calibri"/>
                  <a:cs typeface="Calibri"/>
                  <a:sym typeface="Calibri"/>
                </a:rPr>
              </a:br>
              <a:r>
                <a:rPr lang="bg-BG" sz="2000">
                  <a:solidFill>
                    <a:schemeClr val="lt1"/>
                  </a:solidFill>
                  <a:latin typeface="Calibri"/>
                  <a:ea typeface="Calibri"/>
                  <a:cs typeface="Calibri"/>
                  <a:sym typeface="Calibri"/>
                </a:rPr>
                <a:t>Training</a:t>
              </a:r>
            </a:p>
            <a:p>
              <a:pPr indent="0" lvl="0" marL="0" marR="0" rtl="0" algn="ctr">
                <a:lnSpc>
                  <a:spcPct val="90000"/>
                </a:lnSpc>
                <a:spcBef>
                  <a:spcPts val="700"/>
                </a:spcBef>
                <a:spcAft>
                  <a:spcPts val="0"/>
                </a:spcAft>
                <a:buNone/>
              </a:pPr>
              <a:r>
                <a:rPr b="1" lang="bg-BG" sz="4000">
                  <a:solidFill>
                    <a:schemeClr val="lt1"/>
                  </a:solidFill>
                  <a:latin typeface="Calibri"/>
                  <a:ea typeface="Calibri"/>
                  <a:cs typeface="Calibri"/>
                  <a:sym typeface="Calibri"/>
                </a:rPr>
                <a:t>10+</a:t>
              </a:r>
            </a:p>
            <a:p>
              <a:pPr indent="0" lvl="0" marL="0" marR="0" rtl="0" algn="ctr">
                <a:lnSpc>
                  <a:spcPct val="90000"/>
                </a:lnSpc>
                <a:spcBef>
                  <a:spcPts val="1400"/>
                </a:spcBef>
                <a:spcAft>
                  <a:spcPts val="0"/>
                </a:spcAft>
                <a:buNone/>
              </a:pPr>
              <a:r>
                <a:t/>
              </a:r>
              <a:endParaRPr sz="1600">
                <a:solidFill>
                  <a:schemeClr val="lt1"/>
                </a:solidFill>
                <a:latin typeface="Calibri"/>
                <a:ea typeface="Calibri"/>
                <a:cs typeface="Calibri"/>
                <a:sym typeface="Calibri"/>
              </a:endParaRPr>
            </a:p>
          </p:txBody>
        </p:sp>
        <p:sp>
          <p:nvSpPr>
            <p:cNvPr id="201" name="Shape 201"/>
            <p:cNvSpPr/>
            <p:nvPr/>
          </p:nvSpPr>
          <p:spPr>
            <a:xfrm>
              <a:off x="8004903" y="1387784"/>
              <a:ext cx="1715305" cy="1850379"/>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rIns="91425" wrap="square" tIns="91425">
              <a:noAutofit/>
            </a:bodyPr>
            <a:lstStyle/>
            <a:p>
              <a:pPr indent="0" lvl="0" marL="0">
                <a:spcBef>
                  <a:spcPts val="0"/>
                </a:spcBef>
                <a:buNone/>
              </a:pPr>
              <a:r>
                <a:t/>
              </a:r>
              <a:endParaRPr/>
            </a:p>
          </p:txBody>
        </p:sp>
        <p:sp>
          <p:nvSpPr>
            <p:cNvPr id="202" name="Shape 202"/>
            <p:cNvSpPr txBox="1"/>
            <p:nvPr/>
          </p:nvSpPr>
          <p:spPr>
            <a:xfrm>
              <a:off x="8088637" y="1471518"/>
              <a:ext cx="1547837" cy="1682911"/>
            </a:xfrm>
            <a:prstGeom prst="rect">
              <a:avLst/>
            </a:prstGeom>
            <a:noFill/>
            <a:ln>
              <a:noFill/>
            </a:ln>
          </p:spPr>
          <p:txBody>
            <a:bodyPr anchorCtr="0" anchor="ctr" bIns="76200" lIns="76200" rIns="76200" wrap="square" tIns="76200">
              <a:noAutofit/>
            </a:bodyPr>
            <a:lstStyle/>
            <a:p>
              <a:pPr indent="0" lvl="0" marL="0" marR="0" rtl="0" algn="ctr">
                <a:lnSpc>
                  <a:spcPct val="90000"/>
                </a:lnSpc>
                <a:spcBef>
                  <a:spcPts val="0"/>
                </a:spcBef>
                <a:spcAft>
                  <a:spcPts val="0"/>
                </a:spcAft>
                <a:buNone/>
              </a:pPr>
              <a:r>
                <a:rPr lang="bg-BG" sz="2000">
                  <a:solidFill>
                    <a:schemeClr val="lt1"/>
                  </a:solidFill>
                  <a:latin typeface="Calibri"/>
                  <a:ea typeface="Calibri"/>
                  <a:cs typeface="Calibri"/>
                  <a:sym typeface="Calibri"/>
                </a:rPr>
                <a:t>Schools</a:t>
              </a:r>
            </a:p>
            <a:p>
              <a:pPr indent="0" lvl="0" marL="0" marR="0" rtl="0" algn="ctr">
                <a:lnSpc>
                  <a:spcPct val="90000"/>
                </a:lnSpc>
                <a:spcBef>
                  <a:spcPts val="700"/>
                </a:spcBef>
                <a:spcAft>
                  <a:spcPts val="0"/>
                </a:spcAft>
                <a:buNone/>
              </a:pPr>
              <a:r>
                <a:rPr b="1" lang="bg-BG" sz="4000">
                  <a:solidFill>
                    <a:schemeClr val="lt1"/>
                  </a:solidFill>
                  <a:latin typeface="Calibri"/>
                  <a:ea typeface="Calibri"/>
                  <a:cs typeface="Calibri"/>
                  <a:sym typeface="Calibri"/>
                </a:rPr>
                <a:t>145</a:t>
              </a:r>
            </a:p>
          </p:txBody>
        </p:sp>
        <p:sp>
          <p:nvSpPr>
            <p:cNvPr id="203" name="Shape 203"/>
            <p:cNvSpPr/>
            <p:nvPr/>
          </p:nvSpPr>
          <p:spPr>
            <a:xfrm>
              <a:off x="10006093" y="1387784"/>
              <a:ext cx="1715305" cy="1850379"/>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rIns="91425" wrap="square" tIns="91425">
              <a:noAutofit/>
            </a:bodyPr>
            <a:lstStyle/>
            <a:p>
              <a:pPr indent="0" lvl="0" marL="0">
                <a:spcBef>
                  <a:spcPts val="0"/>
                </a:spcBef>
                <a:buNone/>
              </a:pPr>
              <a:r>
                <a:t/>
              </a:r>
              <a:endParaRPr/>
            </a:p>
          </p:txBody>
        </p:sp>
        <p:sp>
          <p:nvSpPr>
            <p:cNvPr id="204" name="Shape 204"/>
            <p:cNvSpPr txBox="1"/>
            <p:nvPr/>
          </p:nvSpPr>
          <p:spPr>
            <a:xfrm>
              <a:off x="10089827" y="1471518"/>
              <a:ext cx="1547837" cy="1682911"/>
            </a:xfrm>
            <a:prstGeom prst="rect">
              <a:avLst/>
            </a:prstGeom>
            <a:noFill/>
            <a:ln>
              <a:noFill/>
            </a:ln>
          </p:spPr>
          <p:txBody>
            <a:bodyPr anchorCtr="0" anchor="ctr" bIns="76200" lIns="76200" rIns="76200" wrap="square" tIns="76200">
              <a:noAutofit/>
            </a:bodyPr>
            <a:lstStyle/>
            <a:p>
              <a:pPr indent="0" lvl="0" marL="0" marR="0" rtl="0" algn="ctr">
                <a:lnSpc>
                  <a:spcPct val="90000"/>
                </a:lnSpc>
                <a:spcBef>
                  <a:spcPts val="0"/>
                </a:spcBef>
                <a:spcAft>
                  <a:spcPts val="0"/>
                </a:spcAft>
                <a:buNone/>
              </a:pPr>
              <a:br>
                <a:rPr lang="bg-BG" sz="2000">
                  <a:solidFill>
                    <a:schemeClr val="lt1"/>
                  </a:solidFill>
                  <a:latin typeface="Calibri"/>
                  <a:ea typeface="Calibri"/>
                  <a:cs typeface="Calibri"/>
                  <a:sym typeface="Calibri"/>
                </a:rPr>
              </a:br>
              <a:r>
                <a:rPr lang="bg-BG" sz="2000">
                  <a:solidFill>
                    <a:schemeClr val="lt1"/>
                  </a:solidFill>
                  <a:latin typeface="Calibri"/>
                  <a:ea typeface="Calibri"/>
                  <a:cs typeface="Calibri"/>
                  <a:sym typeface="Calibri"/>
                </a:rPr>
                <a:t>Support</a:t>
              </a:r>
            </a:p>
            <a:p>
              <a:pPr indent="0" lvl="0" marL="0" marR="0" rtl="0" algn="ctr">
                <a:lnSpc>
                  <a:spcPct val="90000"/>
                </a:lnSpc>
                <a:spcBef>
                  <a:spcPts val="700"/>
                </a:spcBef>
                <a:spcAft>
                  <a:spcPts val="0"/>
                </a:spcAft>
                <a:buNone/>
              </a:pPr>
              <a:r>
                <a:rPr b="1" lang="bg-BG" sz="4000">
                  <a:solidFill>
                    <a:schemeClr val="lt1"/>
                  </a:solidFill>
                  <a:latin typeface="Calibri"/>
                  <a:ea typeface="Calibri"/>
                  <a:cs typeface="Calibri"/>
                  <a:sym typeface="Calibri"/>
                </a:rPr>
                <a:t>40-60</a:t>
              </a:r>
            </a:p>
            <a:p>
              <a:pPr indent="0" lvl="0" marL="0" marR="0" rtl="0" algn="ctr">
                <a:lnSpc>
                  <a:spcPct val="90000"/>
                </a:lnSpc>
                <a:spcBef>
                  <a:spcPts val="1400"/>
                </a:spcBef>
                <a:spcAft>
                  <a:spcPts val="0"/>
                </a:spcAft>
                <a:buNone/>
              </a:pPr>
              <a:r>
                <a:t/>
              </a:r>
              <a:endParaRPr sz="1600">
                <a:solidFill>
                  <a:schemeClr val="lt1"/>
                </a:solidFill>
                <a:latin typeface="Calibri"/>
                <a:ea typeface="Calibri"/>
                <a:cs typeface="Calibri"/>
                <a:sym typeface="Calibri"/>
              </a:endParaRPr>
            </a:p>
          </p:txBody>
        </p:sp>
      </p:grpSp>
      <p:pic>
        <p:nvPicPr>
          <p:cNvPr id="205" name="Shape 205"/>
          <p:cNvPicPr preferRelativeResize="0"/>
          <p:nvPr/>
        </p:nvPicPr>
        <p:blipFill rotWithShape="1">
          <a:blip r:embed="rId6">
            <a:alphaModFix/>
          </a:blip>
          <a:srcRect b="0" l="0" r="0" t="0"/>
          <a:stretch/>
        </p:blipFill>
        <p:spPr>
          <a:xfrm>
            <a:off x="9906900" y="6157526"/>
            <a:ext cx="2133600" cy="609445"/>
          </a:xfrm>
          <a:prstGeom prst="rect">
            <a:avLst/>
          </a:prstGeom>
          <a:noFill/>
          <a:ln>
            <a:noFill/>
          </a:ln>
        </p:spPr>
      </p:pic>
      <p:pic>
        <p:nvPicPr>
          <p:cNvPr id="206" name="Shape 206"/>
          <p:cNvPicPr preferRelativeResize="0"/>
          <p:nvPr/>
        </p:nvPicPr>
        <p:blipFill>
          <a:blip r:embed="rId7">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Shape 211"/>
          <p:cNvPicPr preferRelativeResize="0"/>
          <p:nvPr>
            <p:ph idx="1" type="body"/>
          </p:nvPr>
        </p:nvPicPr>
        <p:blipFill rotWithShape="1">
          <a:blip r:embed="rId3">
            <a:alphaModFix/>
          </a:blip>
          <a:srcRect b="0" l="0" r="0" t="0"/>
          <a:stretch/>
        </p:blipFill>
        <p:spPr>
          <a:xfrm>
            <a:off x="4224867" y="2134646"/>
            <a:ext cx="7578966" cy="4022725"/>
          </a:xfrm>
          <a:prstGeom prst="rect">
            <a:avLst/>
          </a:prstGeom>
          <a:noFill/>
          <a:ln>
            <a:noFill/>
          </a:ln>
        </p:spPr>
      </p:pic>
      <p:sp>
        <p:nvSpPr>
          <p:cNvPr id="212" name="Shape 212"/>
          <p:cNvSpPr/>
          <p:nvPr/>
        </p:nvSpPr>
        <p:spPr>
          <a:xfrm>
            <a:off x="4789714" y="2143655"/>
            <a:ext cx="6784220" cy="388060"/>
          </a:xfrm>
          <a:prstGeom prst="rect">
            <a:avLst/>
          </a:prstGeom>
          <a:solidFill>
            <a:schemeClr val="lt1"/>
          </a:solidFill>
          <a:ln>
            <a:noFill/>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3" name="Shape 213"/>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chemeClr val="dk1"/>
              </a:solidFill>
              <a:latin typeface="Calibri"/>
              <a:ea typeface="Calibri"/>
              <a:cs typeface="Calibri"/>
              <a:sym typeface="Calibri"/>
            </a:endParaRPr>
          </a:p>
        </p:txBody>
      </p:sp>
      <p:sp>
        <p:nvSpPr>
          <p:cNvPr id="214" name="Shape 214"/>
          <p:cNvSpPr txBox="1"/>
          <p:nvPr>
            <p:ph type="title"/>
          </p:nvPr>
        </p:nvSpPr>
        <p:spPr>
          <a:xfrm>
            <a:off x="3179281" y="449445"/>
            <a:ext cx="8489950" cy="981075"/>
          </a:xfrm>
          <a:prstGeom prst="rect">
            <a:avLst/>
          </a:prstGeom>
          <a:noFill/>
          <a:ln>
            <a:noFill/>
          </a:ln>
        </p:spPr>
        <p:txBody>
          <a:bodyPr anchorCtr="0" anchor="ctr" bIns="45700" lIns="91425" rIns="91425" wrap="square" tIns="45700">
            <a:noAutofit/>
          </a:bodyPr>
          <a:lstStyle/>
          <a:p>
            <a:pPr indent="-228600" lvl="0" marL="0" marR="0" rtl="0" algn="r">
              <a:lnSpc>
                <a:spcPct val="90000"/>
              </a:lnSpc>
              <a:spcBef>
                <a:spcPts val="0"/>
              </a:spcBef>
              <a:buClr>
                <a:srgbClr val="7F7F7F"/>
              </a:buClr>
              <a:buSzPts val="3600"/>
              <a:buFont typeface="Open Sans"/>
              <a:buNone/>
            </a:pPr>
            <a:r>
              <a:rPr b="1" lang="bg-BG" sz="3600">
                <a:solidFill>
                  <a:srgbClr val="7F7F7F"/>
                </a:solidFill>
                <a:latin typeface="Open Sans"/>
                <a:ea typeface="Open Sans"/>
                <a:cs typeface="Open Sans"/>
                <a:sym typeface="Open Sans"/>
              </a:rPr>
              <a:t>Two Highlights</a:t>
            </a:r>
          </a:p>
        </p:txBody>
      </p:sp>
      <p:grpSp>
        <p:nvGrpSpPr>
          <p:cNvPr id="215" name="Shape 215"/>
          <p:cNvGrpSpPr/>
          <p:nvPr/>
        </p:nvGrpSpPr>
        <p:grpSpPr>
          <a:xfrm>
            <a:off x="507519" y="6157371"/>
            <a:ext cx="3649679" cy="475231"/>
            <a:chOff x="233608" y="4117240"/>
            <a:chExt cx="6751631" cy="879142"/>
          </a:xfrm>
        </p:grpSpPr>
        <p:pic>
          <p:nvPicPr>
            <p:cNvPr id="216" name="Shape 216"/>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217" name="Shape 217"/>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218" name="Shape 218"/>
          <p:cNvPicPr preferRelativeResize="0"/>
          <p:nvPr/>
        </p:nvPicPr>
        <p:blipFill rotWithShape="1">
          <a:blip r:embed="rId6">
            <a:alphaModFix/>
          </a:blip>
          <a:srcRect b="0" l="0" r="0" t="0"/>
          <a:stretch/>
        </p:blipFill>
        <p:spPr>
          <a:xfrm>
            <a:off x="13293" y="-124382"/>
            <a:ext cx="2044107" cy="2044107"/>
          </a:xfrm>
          <a:prstGeom prst="rect">
            <a:avLst/>
          </a:prstGeom>
          <a:noFill/>
          <a:ln>
            <a:noFill/>
          </a:ln>
        </p:spPr>
      </p:pic>
      <p:pic>
        <p:nvPicPr>
          <p:cNvPr descr="Logo" id="219" name="Shape 219"/>
          <p:cNvPicPr preferRelativeResize="0"/>
          <p:nvPr/>
        </p:nvPicPr>
        <p:blipFill rotWithShape="1">
          <a:blip r:embed="rId7">
            <a:alphaModFix/>
          </a:blip>
          <a:srcRect b="0" l="0" r="0" t="0"/>
          <a:stretch/>
        </p:blipFill>
        <p:spPr>
          <a:xfrm>
            <a:off x="3479646" y="1451932"/>
            <a:ext cx="2162938" cy="836963"/>
          </a:xfrm>
          <a:prstGeom prst="rect">
            <a:avLst/>
          </a:prstGeom>
          <a:noFill/>
          <a:ln>
            <a:noFill/>
          </a:ln>
        </p:spPr>
      </p:pic>
      <p:pic>
        <p:nvPicPr>
          <p:cNvPr id="220" name="Shape 220"/>
          <p:cNvPicPr preferRelativeResize="0"/>
          <p:nvPr/>
        </p:nvPicPr>
        <p:blipFill rotWithShape="1">
          <a:blip r:embed="rId8">
            <a:alphaModFix/>
          </a:blip>
          <a:srcRect b="0" l="0" r="0" t="0"/>
          <a:stretch/>
        </p:blipFill>
        <p:spPr>
          <a:xfrm>
            <a:off x="576012" y="1562637"/>
            <a:ext cx="2444708" cy="4182218"/>
          </a:xfrm>
          <a:prstGeom prst="rect">
            <a:avLst/>
          </a:prstGeom>
          <a:noFill/>
          <a:ln>
            <a:noFill/>
          </a:ln>
        </p:spPr>
      </p:pic>
      <p:sp>
        <p:nvSpPr>
          <p:cNvPr id="221" name="Shape 221"/>
          <p:cNvSpPr txBox="1"/>
          <p:nvPr/>
        </p:nvSpPr>
        <p:spPr>
          <a:xfrm>
            <a:off x="4744084" y="2184931"/>
            <a:ext cx="6136616" cy="369332"/>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lang="bg-BG" sz="1800">
                <a:solidFill>
                  <a:srgbClr val="1D3F75"/>
                </a:solidFill>
                <a:latin typeface="Open Sans"/>
                <a:ea typeface="Open Sans"/>
                <a:cs typeface="Open Sans"/>
                <a:sym typeface="Open Sans"/>
              </a:rPr>
              <a:t>Why did you become a teacher</a:t>
            </a:r>
            <a:r>
              <a:rPr lang="bg-BG" sz="1800">
                <a:solidFill>
                  <a:srgbClr val="1D3F75"/>
                </a:solidFill>
                <a:latin typeface="Open Sans"/>
                <a:ea typeface="Open Sans"/>
                <a:cs typeface="Open Sans"/>
                <a:sym typeface="Open Sans"/>
              </a:rPr>
              <a:t>? – motivation by groups</a:t>
            </a:r>
          </a:p>
        </p:txBody>
      </p:sp>
      <p:sp>
        <p:nvSpPr>
          <p:cNvPr id="222" name="Shape 222"/>
          <p:cNvSpPr/>
          <p:nvPr/>
        </p:nvSpPr>
        <p:spPr>
          <a:xfrm>
            <a:off x="5277394" y="5274732"/>
            <a:ext cx="2664339" cy="213097"/>
          </a:xfrm>
          <a:prstGeom prst="rect">
            <a:avLst/>
          </a:prstGeom>
          <a:solidFill>
            <a:schemeClr val="lt1"/>
          </a:solidFill>
          <a:ln cap="flat" cmpd="sng" w="12700">
            <a:solidFill>
              <a:schemeClr val="lt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3" name="Shape 223"/>
          <p:cNvSpPr/>
          <p:nvPr/>
        </p:nvSpPr>
        <p:spPr>
          <a:xfrm>
            <a:off x="8932333" y="5290596"/>
            <a:ext cx="2192866" cy="177800"/>
          </a:xfrm>
          <a:prstGeom prst="rect">
            <a:avLst/>
          </a:prstGeom>
          <a:solidFill>
            <a:schemeClr val="lt1"/>
          </a:solidFill>
          <a:ln cap="flat" cmpd="sng" w="12700">
            <a:solidFill>
              <a:schemeClr val="lt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4" name="Shape 224"/>
          <p:cNvSpPr txBox="1"/>
          <p:nvPr/>
        </p:nvSpPr>
        <p:spPr>
          <a:xfrm flipH="1">
            <a:off x="9077958" y="5210219"/>
            <a:ext cx="2275841" cy="323165"/>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1500">
                <a:solidFill>
                  <a:schemeClr val="dk1"/>
                </a:solidFill>
                <a:latin typeface="Open Sans"/>
                <a:ea typeface="Open Sans"/>
                <a:cs typeface="Open Sans"/>
                <a:sym typeface="Open Sans"/>
              </a:rPr>
              <a:t>Control group</a:t>
            </a:r>
          </a:p>
        </p:txBody>
      </p:sp>
      <p:sp>
        <p:nvSpPr>
          <p:cNvPr id="225" name="Shape 225"/>
          <p:cNvSpPr txBox="1"/>
          <p:nvPr/>
        </p:nvSpPr>
        <p:spPr>
          <a:xfrm flipH="1">
            <a:off x="5304697" y="5228145"/>
            <a:ext cx="2275841" cy="323165"/>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1500">
                <a:solidFill>
                  <a:schemeClr val="dk1"/>
                </a:solidFill>
                <a:latin typeface="Open Sans"/>
                <a:ea typeface="Open Sans"/>
                <a:cs typeface="Open Sans"/>
                <a:sym typeface="Open Sans"/>
              </a:rPr>
              <a:t>NEWTT trainees</a:t>
            </a:r>
          </a:p>
        </p:txBody>
      </p:sp>
      <p:sp>
        <p:nvSpPr>
          <p:cNvPr id="226" name="Shape 226"/>
          <p:cNvSpPr/>
          <p:nvPr/>
        </p:nvSpPr>
        <p:spPr>
          <a:xfrm>
            <a:off x="5869578" y="5544973"/>
            <a:ext cx="2158099" cy="381168"/>
          </a:xfrm>
          <a:prstGeom prst="rect">
            <a:avLst/>
          </a:prstGeom>
          <a:solidFill>
            <a:schemeClr val="lt1"/>
          </a:solidFill>
          <a:ln cap="flat" cmpd="sng" w="12700">
            <a:solidFill>
              <a:schemeClr val="lt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000">
              <a:solidFill>
                <a:srgbClr val="1D3F75"/>
              </a:solidFill>
              <a:latin typeface="Open Sans"/>
              <a:ea typeface="Open Sans"/>
              <a:cs typeface="Open Sans"/>
              <a:sym typeface="Open Sans"/>
            </a:endParaRPr>
          </a:p>
        </p:txBody>
      </p:sp>
      <p:sp>
        <p:nvSpPr>
          <p:cNvPr id="227" name="Shape 227"/>
          <p:cNvSpPr/>
          <p:nvPr/>
        </p:nvSpPr>
        <p:spPr>
          <a:xfrm>
            <a:off x="8807215" y="5554271"/>
            <a:ext cx="2408229" cy="381168"/>
          </a:xfrm>
          <a:prstGeom prst="rect">
            <a:avLst/>
          </a:prstGeom>
          <a:solidFill>
            <a:schemeClr val="lt1"/>
          </a:solidFill>
          <a:ln cap="flat" cmpd="sng" w="12700">
            <a:solidFill>
              <a:schemeClr val="lt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8" name="Shape 228"/>
          <p:cNvSpPr/>
          <p:nvPr/>
        </p:nvSpPr>
        <p:spPr>
          <a:xfrm>
            <a:off x="5773050" y="5492504"/>
            <a:ext cx="1653018" cy="246221"/>
          </a:xfrm>
          <a:prstGeom prst="rect">
            <a:avLst/>
          </a:prstGeom>
          <a:noFill/>
          <a:ln>
            <a:noFill/>
          </a:ln>
        </p:spPr>
        <p:txBody>
          <a:bodyPr anchorCtr="0" anchor="t" bIns="45700" lIns="91425" rIns="91425" wrap="square" tIns="45700">
            <a:noAutofit/>
          </a:bodyPr>
          <a:lstStyle/>
          <a:p>
            <a:pPr indent="0" lvl="0" marL="0" marR="0" rtl="0">
              <a:spcBef>
                <a:spcPts val="0"/>
              </a:spcBef>
              <a:buNone/>
            </a:pPr>
            <a:r>
              <a:rPr b="1" lang="bg-BG" sz="1000">
                <a:solidFill>
                  <a:srgbClr val="1D3F75"/>
                </a:solidFill>
                <a:latin typeface="Open Sans"/>
                <a:ea typeface="Open Sans"/>
                <a:cs typeface="Open Sans"/>
                <a:sym typeface="Open Sans"/>
              </a:rPr>
              <a:t>Job Security</a:t>
            </a:r>
          </a:p>
        </p:txBody>
      </p:sp>
      <p:sp>
        <p:nvSpPr>
          <p:cNvPr id="229" name="Shape 229"/>
          <p:cNvSpPr/>
          <p:nvPr/>
        </p:nvSpPr>
        <p:spPr>
          <a:xfrm>
            <a:off x="5773050" y="5716765"/>
            <a:ext cx="1107997" cy="246221"/>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1" lang="bg-BG" sz="1000">
                <a:solidFill>
                  <a:srgbClr val="1D3F75"/>
                </a:solidFill>
                <a:latin typeface="Open Sans"/>
                <a:ea typeface="Open Sans"/>
                <a:cs typeface="Open Sans"/>
                <a:sym typeface="Open Sans"/>
              </a:rPr>
              <a:t>Working with children</a:t>
            </a:r>
          </a:p>
        </p:txBody>
      </p:sp>
      <p:sp>
        <p:nvSpPr>
          <p:cNvPr id="230" name="Shape 230"/>
          <p:cNvSpPr/>
          <p:nvPr/>
        </p:nvSpPr>
        <p:spPr>
          <a:xfrm>
            <a:off x="8769865" y="5536676"/>
            <a:ext cx="1720344" cy="246221"/>
          </a:xfrm>
          <a:prstGeom prst="rect">
            <a:avLst/>
          </a:prstGeom>
          <a:noFill/>
          <a:ln>
            <a:noFill/>
          </a:ln>
        </p:spPr>
        <p:txBody>
          <a:bodyPr anchorCtr="0" anchor="t" bIns="45700" lIns="91425" rIns="91425" wrap="square" tIns="45700">
            <a:noAutofit/>
          </a:bodyPr>
          <a:lstStyle/>
          <a:p>
            <a:pPr indent="0" lvl="0" marL="0" marR="0" rtl="0">
              <a:spcBef>
                <a:spcPts val="0"/>
              </a:spcBef>
              <a:buNone/>
            </a:pPr>
            <a:r>
              <a:rPr b="1" lang="bg-BG" sz="1000">
                <a:solidFill>
                  <a:srgbClr val="1D3F75"/>
                </a:solidFill>
                <a:latin typeface="Open Sans"/>
                <a:ea typeface="Open Sans"/>
                <a:cs typeface="Open Sans"/>
                <a:sym typeface="Open Sans"/>
              </a:rPr>
              <a:t>Social Responsibility</a:t>
            </a:r>
          </a:p>
        </p:txBody>
      </p:sp>
      <p:sp>
        <p:nvSpPr>
          <p:cNvPr id="231" name="Shape 231"/>
          <p:cNvSpPr/>
          <p:nvPr/>
        </p:nvSpPr>
        <p:spPr>
          <a:xfrm>
            <a:off x="8726169" y="5716718"/>
            <a:ext cx="2605200" cy="246300"/>
          </a:xfrm>
          <a:prstGeom prst="rect">
            <a:avLst/>
          </a:prstGeom>
          <a:noFill/>
          <a:ln>
            <a:noFill/>
          </a:ln>
        </p:spPr>
        <p:txBody>
          <a:bodyPr anchorCtr="0" anchor="t" bIns="45700" lIns="91425" rIns="91425" wrap="square" tIns="45700">
            <a:noAutofit/>
          </a:bodyPr>
          <a:lstStyle/>
          <a:p>
            <a:pPr indent="0" lvl="0" marL="0" marR="0" rtl="0">
              <a:spcBef>
                <a:spcPts val="0"/>
              </a:spcBef>
              <a:buNone/>
            </a:pPr>
            <a:r>
              <a:rPr b="1" lang="bg-BG" sz="1000">
                <a:solidFill>
                  <a:srgbClr val="1D3F75"/>
                </a:solidFill>
                <a:latin typeface="Open Sans"/>
                <a:ea typeface="Open Sans"/>
                <a:cs typeface="Open Sans"/>
                <a:sym typeface="Open Sans"/>
              </a:rPr>
              <a:t>Subject-Related Motivation</a:t>
            </a:r>
          </a:p>
        </p:txBody>
      </p:sp>
      <p:pic>
        <p:nvPicPr>
          <p:cNvPr id="232" name="Shape 232"/>
          <p:cNvPicPr preferRelativeResize="0"/>
          <p:nvPr/>
        </p:nvPicPr>
        <p:blipFill rotWithShape="1">
          <a:blip r:embed="rId9">
            <a:alphaModFix/>
          </a:blip>
          <a:srcRect b="0" l="0" r="0" t="0"/>
          <a:stretch/>
        </p:blipFill>
        <p:spPr>
          <a:xfrm>
            <a:off x="9982200" y="6211351"/>
            <a:ext cx="2133600" cy="609445"/>
          </a:xfrm>
          <a:prstGeom prst="rect">
            <a:avLst/>
          </a:prstGeom>
          <a:noFill/>
          <a:ln>
            <a:noFill/>
          </a:ln>
        </p:spPr>
      </p:pic>
      <p:pic>
        <p:nvPicPr>
          <p:cNvPr id="233" name="Shape 233"/>
          <p:cNvPicPr preferRelativeResize="0"/>
          <p:nvPr/>
        </p:nvPicPr>
        <p:blipFill>
          <a:blip r:embed="rId10">
            <a:alphaModFix/>
          </a:blip>
          <a:stretch>
            <a:fillRect/>
          </a:stretch>
        </p:blipFill>
        <p:spPr>
          <a:xfrm>
            <a:off x="4445630" y="6241259"/>
            <a:ext cx="1995794" cy="307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2438400" y="1606062"/>
            <a:ext cx="9624646" cy="2956413"/>
          </a:xfrm>
          <a:prstGeom prst="rect">
            <a:avLst/>
          </a:prstGeom>
          <a:noFill/>
          <a:ln>
            <a:noFill/>
          </a:ln>
        </p:spPr>
        <p:txBody>
          <a:bodyPr anchorCtr="0" anchor="b" bIns="45700" lIns="91425" rIns="91425" wrap="square" tIns="45700">
            <a:noAutofit/>
          </a:bodyPr>
          <a:lstStyle/>
          <a:p>
            <a:pPr indent="-342900" lvl="0" marL="0" marR="0" rtl="0" algn="ctr">
              <a:lnSpc>
                <a:spcPct val="90000"/>
              </a:lnSpc>
              <a:spcBef>
                <a:spcPts val="0"/>
              </a:spcBef>
              <a:buClr>
                <a:schemeClr val="dk1"/>
              </a:buClr>
              <a:buSzPts val="5400"/>
              <a:buFont typeface="Calibri"/>
              <a:buNone/>
            </a:pPr>
            <a:r>
              <a:rPr b="1" lang="bg-BG" sz="4000">
                <a:latin typeface="Open Sans"/>
                <a:ea typeface="Open Sans"/>
                <a:cs typeface="Open Sans"/>
                <a:sym typeface="Open Sans"/>
              </a:rPr>
              <a:t>A New Way for New Talents in Teaching</a:t>
            </a:r>
            <a:r>
              <a:rPr i="0" lang="bg-BG" sz="4000" u="none" cap="none" strike="noStrike">
                <a:solidFill>
                  <a:schemeClr val="dk1"/>
                </a:solidFill>
                <a:latin typeface="Open Sans"/>
                <a:ea typeface="Open Sans"/>
                <a:cs typeface="Open Sans"/>
                <a:sym typeface="Open Sans"/>
              </a:rPr>
              <a:t> </a:t>
            </a:r>
          </a:p>
          <a:p>
            <a:pPr indent="-342900" lvl="0" marL="0" marR="0" rtl="0" algn="ctr">
              <a:lnSpc>
                <a:spcPct val="90000"/>
              </a:lnSpc>
              <a:spcBef>
                <a:spcPts val="0"/>
              </a:spcBef>
              <a:buClr>
                <a:schemeClr val="dk1"/>
              </a:buClr>
              <a:buSzPts val="5400"/>
              <a:buFont typeface="Calibri"/>
              <a:buNone/>
            </a:pPr>
            <a:r>
              <a:rPr i="0" lang="bg-BG" sz="4000" u="none" cap="none" strike="noStrike">
                <a:solidFill>
                  <a:schemeClr val="dk1"/>
                </a:solidFill>
                <a:latin typeface="Open Sans"/>
                <a:ea typeface="Open Sans"/>
                <a:cs typeface="Open Sans"/>
                <a:sym typeface="Open Sans"/>
              </a:rPr>
              <a:t>(</a:t>
            </a:r>
            <a:r>
              <a:rPr i="1" lang="bg-BG" sz="4000">
                <a:latin typeface="Open Sans"/>
                <a:ea typeface="Open Sans"/>
                <a:cs typeface="Open Sans"/>
                <a:sym typeface="Open Sans"/>
              </a:rPr>
              <a:t>A University Perspective</a:t>
            </a:r>
            <a:r>
              <a:rPr i="0" lang="bg-BG" sz="4000" u="none" cap="none" strike="noStrike">
                <a:solidFill>
                  <a:schemeClr val="dk1"/>
                </a:solidFill>
                <a:latin typeface="Open Sans"/>
                <a:ea typeface="Open Sans"/>
                <a:cs typeface="Open Sans"/>
                <a:sym typeface="Open Sans"/>
              </a:rPr>
              <a:t>)</a:t>
            </a:r>
            <a:br>
              <a:rPr i="0" lang="bg-BG" sz="4000" u="none" cap="none" strike="noStrike">
                <a:solidFill>
                  <a:schemeClr val="dk1"/>
                </a:solidFill>
                <a:latin typeface="Open Sans"/>
                <a:ea typeface="Open Sans"/>
                <a:cs typeface="Open Sans"/>
                <a:sym typeface="Open Sans"/>
              </a:rPr>
            </a:br>
          </a:p>
        </p:txBody>
      </p:sp>
      <p:sp>
        <p:nvSpPr>
          <p:cNvPr id="239" name="Shape 239"/>
          <p:cNvSpPr txBox="1"/>
          <p:nvPr>
            <p:ph idx="1" type="body"/>
          </p:nvPr>
        </p:nvSpPr>
        <p:spPr>
          <a:xfrm>
            <a:off x="82062" y="4589463"/>
            <a:ext cx="11922369" cy="1500187"/>
          </a:xfrm>
          <a:prstGeom prst="rect">
            <a:avLst/>
          </a:prstGeom>
          <a:noFill/>
          <a:ln>
            <a:noFill/>
          </a:ln>
        </p:spPr>
        <p:txBody>
          <a:bodyPr anchorCtr="0" anchor="t" bIns="45700" lIns="91425" rIns="91425" wrap="square" tIns="45700">
            <a:noAutofit/>
          </a:bodyPr>
          <a:lstStyle/>
          <a:p>
            <a:pPr indent="-203200" lvl="0" marL="0" marR="0" rtl="0" algn="r">
              <a:lnSpc>
                <a:spcPct val="90000"/>
              </a:lnSpc>
              <a:spcBef>
                <a:spcPts val="0"/>
              </a:spcBef>
              <a:buClr>
                <a:srgbClr val="888888"/>
              </a:buClr>
              <a:buSzPts val="3200"/>
              <a:buFont typeface="Arial"/>
              <a:buNone/>
            </a:pPr>
            <a:r>
              <a:rPr lang="bg-BG" sz="3200">
                <a:latin typeface="Open Sans"/>
                <a:ea typeface="Open Sans"/>
                <a:cs typeface="Open Sans"/>
                <a:sym typeface="Open Sans"/>
              </a:rPr>
              <a:t>Professor</a:t>
            </a:r>
            <a:r>
              <a:rPr i="0" lang="bg-BG" sz="3200" u="none" cap="none" strike="noStrike">
                <a:solidFill>
                  <a:srgbClr val="888888"/>
                </a:solidFill>
                <a:latin typeface="Open Sans"/>
                <a:ea typeface="Open Sans"/>
                <a:cs typeface="Open Sans"/>
                <a:sym typeface="Open Sans"/>
              </a:rPr>
              <a:t> </a:t>
            </a:r>
            <a:r>
              <a:rPr lang="bg-BG" sz="3200">
                <a:latin typeface="Open Sans"/>
                <a:ea typeface="Open Sans"/>
                <a:cs typeface="Open Sans"/>
                <a:sym typeface="Open Sans"/>
              </a:rPr>
              <a:t>Galin Tsokov</a:t>
            </a:r>
            <a:r>
              <a:rPr i="0" lang="bg-BG" sz="3200" u="none" cap="none" strike="noStrike">
                <a:solidFill>
                  <a:srgbClr val="888888"/>
                </a:solidFill>
                <a:latin typeface="Open Sans"/>
                <a:ea typeface="Open Sans"/>
                <a:cs typeface="Open Sans"/>
                <a:sym typeface="Open Sans"/>
              </a:rPr>
              <a:t>, </a:t>
            </a:r>
            <a:r>
              <a:rPr lang="bg-BG" sz="3200">
                <a:latin typeface="Open Sans"/>
                <a:ea typeface="Open Sans"/>
                <a:cs typeface="Open Sans"/>
                <a:sym typeface="Open Sans"/>
              </a:rPr>
              <a:t>Plovdiv University “Paisii Hilendarski”</a:t>
            </a:r>
          </a:p>
        </p:txBody>
      </p:sp>
      <p:pic>
        <p:nvPicPr>
          <p:cNvPr id="240" name="Shape 240"/>
          <p:cNvPicPr preferRelativeResize="0"/>
          <p:nvPr/>
        </p:nvPicPr>
        <p:blipFill rotWithShape="1">
          <a:blip r:embed="rId3">
            <a:alphaModFix/>
          </a:blip>
          <a:srcRect b="0" l="0" r="0" t="0"/>
          <a:stretch/>
        </p:blipFill>
        <p:spPr>
          <a:xfrm>
            <a:off x="-112834" y="0"/>
            <a:ext cx="3067050" cy="2426677"/>
          </a:xfrm>
          <a:prstGeom prst="rect">
            <a:avLst/>
          </a:prstGeom>
          <a:noFill/>
          <a:ln>
            <a:noFill/>
          </a:ln>
        </p:spPr>
      </p:pic>
      <p:pic>
        <p:nvPicPr>
          <p:cNvPr id="241" name="Shape 241"/>
          <p:cNvPicPr preferRelativeResize="0"/>
          <p:nvPr/>
        </p:nvPicPr>
        <p:blipFill rotWithShape="1">
          <a:blip r:embed="rId4">
            <a:alphaModFix/>
          </a:blip>
          <a:srcRect b="0" l="0" r="0" t="0"/>
          <a:stretch/>
        </p:blipFill>
        <p:spPr>
          <a:xfrm>
            <a:off x="9870825" y="6089651"/>
            <a:ext cx="2133600" cy="6094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nvSpPr>
        <p:spPr>
          <a:xfrm>
            <a:off x="2057400" y="1562637"/>
            <a:ext cx="7924800" cy="307777"/>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400">
              <a:solidFill>
                <a:schemeClr val="dk1"/>
              </a:solidFill>
              <a:latin typeface="Calibri"/>
              <a:ea typeface="Calibri"/>
              <a:cs typeface="Calibri"/>
              <a:sym typeface="Calibri"/>
            </a:endParaRPr>
          </a:p>
        </p:txBody>
      </p:sp>
      <p:sp>
        <p:nvSpPr>
          <p:cNvPr id="247" name="Shape 247"/>
          <p:cNvSpPr txBox="1"/>
          <p:nvPr>
            <p:ph type="title"/>
          </p:nvPr>
        </p:nvSpPr>
        <p:spPr>
          <a:xfrm>
            <a:off x="407027" y="2641160"/>
            <a:ext cx="11225400" cy="981000"/>
          </a:xfrm>
          <a:prstGeom prst="rect">
            <a:avLst/>
          </a:prstGeom>
          <a:noFill/>
          <a:ln>
            <a:noFill/>
          </a:ln>
        </p:spPr>
        <p:txBody>
          <a:bodyPr anchorCtr="0" anchor="ctr" bIns="45700" lIns="91425" rIns="91425" wrap="square" tIns="45700">
            <a:noAutofit/>
          </a:bodyPr>
          <a:lstStyle/>
          <a:p>
            <a:pPr indent="-251396" lvl="0" marL="0" marR="0" rtl="0" algn="l">
              <a:lnSpc>
                <a:spcPct val="90000"/>
              </a:lnSpc>
              <a:spcBef>
                <a:spcPts val="0"/>
              </a:spcBef>
              <a:buClr>
                <a:srgbClr val="7F7F7F"/>
              </a:buClr>
              <a:buSzPts val="3959"/>
              <a:buFont typeface="Calibri"/>
              <a:buNone/>
            </a:pPr>
            <a:r>
              <a:rPr b="1" i="0" lang="bg-BG" sz="3600" u="none" cap="none" strike="noStrike">
                <a:solidFill>
                  <a:srgbClr val="7F7F7F"/>
                </a:solidFill>
                <a:latin typeface="Open Sans"/>
                <a:ea typeface="Open Sans"/>
                <a:cs typeface="Open Sans"/>
                <a:sym typeface="Open Sans"/>
              </a:rPr>
              <a:t>       </a:t>
            </a:r>
            <a:r>
              <a:rPr b="1" lang="bg-BG" sz="3600">
                <a:solidFill>
                  <a:srgbClr val="7F7F7F"/>
                </a:solidFill>
                <a:latin typeface="Open Sans"/>
                <a:ea typeface="Open Sans"/>
                <a:cs typeface="Open Sans"/>
                <a:sym typeface="Open Sans"/>
              </a:rPr>
              <a:t>Innovative Master’s Degrees</a:t>
            </a:r>
            <a:br>
              <a:rPr b="1" i="0" lang="bg-BG" sz="3600" u="none" cap="none" strike="noStrike">
                <a:solidFill>
                  <a:srgbClr val="7F7F7F"/>
                </a:solidFill>
                <a:latin typeface="Open Sans"/>
                <a:ea typeface="Open Sans"/>
                <a:cs typeface="Open Sans"/>
                <a:sym typeface="Open Sans"/>
              </a:rPr>
            </a:br>
            <a:br>
              <a:rPr b="1" i="0" lang="bg-BG" sz="3600" u="none" cap="none" strike="noStrike">
                <a:solidFill>
                  <a:srgbClr val="7F7F7F"/>
                </a:solidFill>
                <a:latin typeface="Open Sans"/>
                <a:ea typeface="Open Sans"/>
                <a:cs typeface="Open Sans"/>
                <a:sym typeface="Open Sans"/>
              </a:rPr>
            </a:br>
            <a:r>
              <a:rPr b="1" i="0" lang="bg-BG" sz="3600" u="none" cap="none" strike="noStrike">
                <a:solidFill>
                  <a:srgbClr val="7F7F7F"/>
                </a:solidFill>
                <a:latin typeface="Open Sans"/>
                <a:ea typeface="Open Sans"/>
                <a:cs typeface="Open Sans"/>
                <a:sym typeface="Open Sans"/>
              </a:rPr>
              <a:t>- </a:t>
            </a:r>
            <a:r>
              <a:rPr b="1" lang="bg-BG" sz="3600">
                <a:solidFill>
                  <a:srgbClr val="7F7F7F"/>
                </a:solidFill>
                <a:latin typeface="Open Sans"/>
                <a:ea typeface="Open Sans"/>
                <a:cs typeface="Open Sans"/>
                <a:sym typeface="Open Sans"/>
              </a:rPr>
              <a:t>School Pedagogy</a:t>
            </a:r>
            <a:r>
              <a:rPr b="1" i="0" lang="bg-BG" sz="3600" u="none" cap="none" strike="noStrike">
                <a:solidFill>
                  <a:srgbClr val="7F7F7F"/>
                </a:solidFill>
                <a:latin typeface="Open Sans"/>
                <a:ea typeface="Open Sans"/>
                <a:cs typeface="Open Sans"/>
                <a:sym typeface="Open Sans"/>
              </a:rPr>
              <a:t> - a program for middle school and highschool </a:t>
            </a:r>
            <a:r>
              <a:rPr b="1" lang="bg-BG" sz="3600">
                <a:solidFill>
                  <a:srgbClr val="7F7F7F"/>
                </a:solidFill>
                <a:latin typeface="Open Sans"/>
                <a:ea typeface="Open Sans"/>
                <a:cs typeface="Open Sans"/>
                <a:sym typeface="Open Sans"/>
              </a:rPr>
              <a:t>teachers</a:t>
            </a:r>
            <a:br>
              <a:rPr b="1" i="0" lang="bg-BG" sz="3600" u="none" cap="none" strike="noStrike">
                <a:solidFill>
                  <a:srgbClr val="7F7F7F"/>
                </a:solidFill>
                <a:latin typeface="Open Sans"/>
                <a:ea typeface="Open Sans"/>
                <a:cs typeface="Open Sans"/>
                <a:sym typeface="Open Sans"/>
              </a:rPr>
            </a:br>
            <a:r>
              <a:rPr b="1" i="0" lang="bg-BG" sz="3600" u="none" cap="none" strike="noStrike">
                <a:solidFill>
                  <a:srgbClr val="7F7F7F"/>
                </a:solidFill>
                <a:latin typeface="Open Sans"/>
                <a:ea typeface="Open Sans"/>
                <a:cs typeface="Open Sans"/>
                <a:sym typeface="Open Sans"/>
              </a:rPr>
              <a:t>- </a:t>
            </a:r>
            <a:r>
              <a:rPr b="1" lang="bg-BG" sz="3600">
                <a:solidFill>
                  <a:srgbClr val="7F7F7F"/>
                </a:solidFill>
                <a:latin typeface="Open Sans"/>
                <a:ea typeface="Open Sans"/>
                <a:cs typeface="Open Sans"/>
                <a:sym typeface="Open Sans"/>
              </a:rPr>
              <a:t>Primary School Pedagogy</a:t>
            </a:r>
          </a:p>
        </p:txBody>
      </p:sp>
      <p:pic>
        <p:nvPicPr>
          <p:cNvPr id="248" name="Shape 248"/>
          <p:cNvPicPr preferRelativeResize="0"/>
          <p:nvPr/>
        </p:nvPicPr>
        <p:blipFill rotWithShape="1">
          <a:blip r:embed="rId3">
            <a:alphaModFix/>
          </a:blip>
          <a:srcRect b="0" l="0" r="0" t="0"/>
          <a:stretch/>
        </p:blipFill>
        <p:spPr>
          <a:xfrm>
            <a:off x="9807054" y="6090265"/>
            <a:ext cx="2133600" cy="609445"/>
          </a:xfrm>
          <a:prstGeom prst="rect">
            <a:avLst/>
          </a:prstGeom>
          <a:noFill/>
          <a:ln>
            <a:noFill/>
          </a:ln>
        </p:spPr>
      </p:pic>
      <p:grpSp>
        <p:nvGrpSpPr>
          <p:cNvPr id="249" name="Shape 249"/>
          <p:cNvGrpSpPr/>
          <p:nvPr/>
        </p:nvGrpSpPr>
        <p:grpSpPr>
          <a:xfrm>
            <a:off x="175337" y="6090265"/>
            <a:ext cx="5895923" cy="614098"/>
            <a:chOff x="233608" y="4117240"/>
            <a:chExt cx="6751631" cy="879142"/>
          </a:xfrm>
        </p:grpSpPr>
        <p:pic>
          <p:nvPicPr>
            <p:cNvPr id="250" name="Shape 250"/>
            <p:cNvPicPr preferRelativeResize="0"/>
            <p:nvPr/>
          </p:nvPicPr>
          <p:blipFill rotWithShape="1">
            <a:blip r:embed="rId4">
              <a:alphaModFix/>
            </a:blip>
            <a:srcRect b="0" l="0" r="0" t="0"/>
            <a:stretch/>
          </p:blipFill>
          <p:spPr>
            <a:xfrm>
              <a:off x="233608" y="4255108"/>
              <a:ext cx="2790755" cy="603407"/>
            </a:xfrm>
            <a:prstGeom prst="rect">
              <a:avLst/>
            </a:prstGeom>
            <a:noFill/>
            <a:ln>
              <a:noFill/>
            </a:ln>
          </p:spPr>
        </p:pic>
        <p:pic>
          <p:nvPicPr>
            <p:cNvPr id="251" name="Shape 251"/>
            <p:cNvPicPr preferRelativeResize="0"/>
            <p:nvPr/>
          </p:nvPicPr>
          <p:blipFill rotWithShape="1">
            <a:blip r:embed="rId5">
              <a:alphaModFix/>
            </a:blip>
            <a:srcRect b="0" l="0" r="0" t="0"/>
            <a:stretch/>
          </p:blipFill>
          <p:spPr>
            <a:xfrm>
              <a:off x="3682760" y="4117240"/>
              <a:ext cx="3302479" cy="879142"/>
            </a:xfrm>
            <a:prstGeom prst="rect">
              <a:avLst/>
            </a:prstGeom>
            <a:noFill/>
            <a:ln>
              <a:noFill/>
            </a:ln>
          </p:spPr>
        </p:pic>
      </p:grpSp>
      <p:pic>
        <p:nvPicPr>
          <p:cNvPr id="252" name="Shape 252"/>
          <p:cNvPicPr preferRelativeResize="0"/>
          <p:nvPr/>
        </p:nvPicPr>
        <p:blipFill rotWithShape="1">
          <a:blip r:embed="rId6">
            <a:alphaModFix/>
          </a:blip>
          <a:srcRect b="0" l="0" r="0" t="0"/>
          <a:stretch/>
        </p:blipFill>
        <p:spPr>
          <a:xfrm>
            <a:off x="9080224" y="15190"/>
            <a:ext cx="3098358" cy="2625970"/>
          </a:xfrm>
          <a:prstGeom prst="rect">
            <a:avLst/>
          </a:prstGeom>
          <a:noFill/>
          <a:ln>
            <a:noFill/>
          </a:ln>
        </p:spPr>
      </p:pic>
      <p:pic>
        <p:nvPicPr>
          <p:cNvPr id="253" name="Shape 253"/>
          <p:cNvPicPr preferRelativeResize="0"/>
          <p:nvPr/>
        </p:nvPicPr>
        <p:blipFill>
          <a:blip r:embed="rId7">
            <a:alphaModFix/>
          </a:blip>
          <a:stretch>
            <a:fillRect/>
          </a:stretch>
        </p:blipFill>
        <p:spPr>
          <a:xfrm>
            <a:off x="6420298" y="6196689"/>
            <a:ext cx="2571448" cy="396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